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75" r:id="rId7"/>
    <p:sldId id="266" r:id="rId8"/>
    <p:sldId id="276" r:id="rId9"/>
    <p:sldId id="268" r:id="rId10"/>
    <p:sldId id="269" r:id="rId11"/>
    <p:sldId id="271" r:id="rId12"/>
    <p:sldId id="272" r:id="rId13"/>
    <p:sldId id="277" r:id="rId14"/>
    <p:sldId id="270" r:id="rId15"/>
    <p:sldId id="273" r:id="rId16"/>
    <p:sldId id="279" r:id="rId17"/>
    <p:sldId id="278" r:id="rId18"/>
    <p:sldId id="274" r:id="rId19"/>
    <p:sldId id="280" r:id="rId20"/>
    <p:sldId id="281" r:id="rId21"/>
    <p:sldId id="282"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011EE-E85C-4832-BC2E-E96B4296239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E388DC-114D-49A6-B612-7443CD892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0BA287F-F258-4567-AE1B-7FAC44D54600}"/>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73D8970F-8235-4D60-A39B-0A2E033DE5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ED42F1-4D50-4684-BC92-F0990D11E770}"/>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102904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42271-05B9-4E6F-A791-6E1331836D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F2A7932-1BC0-4F5D-B869-730802DFAEB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B0991-DAED-4B30-A295-83EF74F7B167}"/>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5BDD7D35-B986-4B1C-A2C6-BD530F631F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999F7A-BA39-4A2B-967D-C645DE4DE20E}"/>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4390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207DE71-ADAD-41BA-927A-7E550826B85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C9FB90-1E76-4102-A8DC-FB306C0183C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FEAF6C-27C4-4A64-A39F-8FF7F96BA882}"/>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A853565D-9E0F-4083-8FAE-3C38F20E06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05101F1-9983-490F-A46A-1BCFBBE00BD8}"/>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126224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B8C00-BBD8-46C5-8500-FB493F8C7E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4E0767-A6A8-47E6-AD93-BA2F9A164E7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CBAC17-5771-4739-965A-8D7AF094F4C3}"/>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E46F3604-9CF5-42D6-9786-FB1986B43E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97C945-50F5-4BF8-AC32-C86B455ED7FF}"/>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249939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A30E-7FCF-4CD2-AAF8-3156AFB8531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F9C6EDC-68D3-4565-BFDA-FA7068F9F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FD555C-33BE-406F-8172-A63B8B6D8DC5}"/>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8727992C-4AEF-4D05-B159-4A988246EF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C2FD24-23E4-4714-9938-6729053A7D45}"/>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317480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EFDF6-4422-43A5-AB41-2CC0998A60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96ED63-F809-4BE9-9A36-898B9EB5890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2EC8A9-2D3F-4FAD-B103-71EEABFB49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D900975-0999-4335-B294-F147E319F7CC}"/>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6" name="Segnaposto piè di pagina 5">
            <a:extLst>
              <a:ext uri="{FF2B5EF4-FFF2-40B4-BE49-F238E27FC236}">
                <a16:creationId xmlns:a16="http://schemas.microsoft.com/office/drawing/2014/main" id="{99C4266E-DED3-420D-98B6-EFEEF2AFBC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7CBC31-2FFE-4397-8238-E6A47E632112}"/>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425773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B72C7-D5E1-4AF8-818E-1D92A83F90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6E9286-77F9-4EFF-AD0C-467B803DD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4AB5ED1-74AC-4FDF-B8B9-01F3CD3A99C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2037122-628C-44D4-9085-15E822090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A9B4EE9-3C43-4976-9503-9694B3A725E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8A276B0-482B-41DD-A3FC-7D61D923B540}"/>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8" name="Segnaposto piè di pagina 7">
            <a:extLst>
              <a:ext uri="{FF2B5EF4-FFF2-40B4-BE49-F238E27FC236}">
                <a16:creationId xmlns:a16="http://schemas.microsoft.com/office/drawing/2014/main" id="{C634414A-26E6-4C84-A214-79BEED835ED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AFA563-4132-4C64-A326-B6F3398E5953}"/>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244630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F8BBF8-D7D2-4AA9-974B-467B50D3D78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B45A972-AE4F-4C7E-89FB-68BC98B992AF}"/>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4" name="Segnaposto piè di pagina 3">
            <a:extLst>
              <a:ext uri="{FF2B5EF4-FFF2-40B4-BE49-F238E27FC236}">
                <a16:creationId xmlns:a16="http://schemas.microsoft.com/office/drawing/2014/main" id="{6A6AEB21-D457-4EC2-B67C-B833C228156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C218962-E3B6-45EE-966A-17D2CF1B0370}"/>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193901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53AD74-1F20-41A5-B3D8-AADFFBBA8658}"/>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3" name="Segnaposto piè di pagina 2">
            <a:extLst>
              <a:ext uri="{FF2B5EF4-FFF2-40B4-BE49-F238E27FC236}">
                <a16:creationId xmlns:a16="http://schemas.microsoft.com/office/drawing/2014/main" id="{8D2A9FF7-8853-477E-A431-3C8A6E5162F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5882189-FB28-454B-96A2-008178AF0CD2}"/>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203228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BD919-6F16-4805-AF96-D8F289FA53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9C46FB-DFA6-4922-884C-AC8D33898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1285FDC-F84D-46AB-A472-700B078C5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0B41BF-DADA-4126-A50B-C0D9EBD076E0}"/>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6" name="Segnaposto piè di pagina 5">
            <a:extLst>
              <a:ext uri="{FF2B5EF4-FFF2-40B4-BE49-F238E27FC236}">
                <a16:creationId xmlns:a16="http://schemas.microsoft.com/office/drawing/2014/main" id="{9D5A3B8F-B013-4199-AE53-8BA4405C7E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A39ADC-0909-41A0-93D8-0A31DBC3A174}"/>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50343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E436DA-F3B6-4FFD-AC4C-9FA754E1A3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26713B7-7896-4C46-A4CB-13ECD37D5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8CAE67C-BCC4-4C29-BB97-60EE91CCF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7DD585B-4DC5-4988-90DE-91CB776798C1}"/>
              </a:ext>
            </a:extLst>
          </p:cNvPr>
          <p:cNvSpPr>
            <a:spLocks noGrp="1"/>
          </p:cNvSpPr>
          <p:nvPr>
            <p:ph type="dt" sz="half" idx="10"/>
          </p:nvPr>
        </p:nvSpPr>
        <p:spPr/>
        <p:txBody>
          <a:bodyPr/>
          <a:lstStyle/>
          <a:p>
            <a:fld id="{B82B1C2D-1C2B-4FE2-B8CB-41B5A1CE8E70}" type="datetimeFigureOut">
              <a:rPr lang="it-IT" smtClean="0"/>
              <a:t>19/05/2024</a:t>
            </a:fld>
            <a:endParaRPr lang="it-IT"/>
          </a:p>
        </p:txBody>
      </p:sp>
      <p:sp>
        <p:nvSpPr>
          <p:cNvPr id="6" name="Segnaposto piè di pagina 5">
            <a:extLst>
              <a:ext uri="{FF2B5EF4-FFF2-40B4-BE49-F238E27FC236}">
                <a16:creationId xmlns:a16="http://schemas.microsoft.com/office/drawing/2014/main" id="{0D5492E4-A3CD-44C7-BDDE-230BA504C8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CA7CE8-4A71-406B-ABE4-3148819B4584}"/>
              </a:ext>
            </a:extLst>
          </p:cNvPr>
          <p:cNvSpPr>
            <a:spLocks noGrp="1"/>
          </p:cNvSpPr>
          <p:nvPr>
            <p:ph type="sldNum" sz="quarter" idx="12"/>
          </p:nvPr>
        </p:nvSpPr>
        <p:spPr/>
        <p:txBody>
          <a:bodyPr/>
          <a:lstStyle/>
          <a:p>
            <a:fld id="{05DCF8D6-76B6-4E02-8734-599C2E57A9D9}" type="slidenum">
              <a:rPr lang="it-IT" smtClean="0"/>
              <a:t>‹N›</a:t>
            </a:fld>
            <a:endParaRPr lang="it-IT"/>
          </a:p>
        </p:txBody>
      </p:sp>
    </p:spTree>
    <p:extLst>
      <p:ext uri="{BB962C8B-B14F-4D97-AF65-F5344CB8AC3E}">
        <p14:creationId xmlns:p14="http://schemas.microsoft.com/office/powerpoint/2010/main" val="268874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54C14B-EDBD-4BC8-B69B-7EE42AD75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CCBF198-39B3-43C4-B06D-33410D41C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11A516-E3B6-4D1C-9367-8EC8A1C0C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B1C2D-1C2B-4FE2-B8CB-41B5A1CE8E70}" type="datetimeFigureOut">
              <a:rPr lang="it-IT" smtClean="0"/>
              <a:t>19/05/2024</a:t>
            </a:fld>
            <a:endParaRPr lang="it-IT"/>
          </a:p>
        </p:txBody>
      </p:sp>
      <p:sp>
        <p:nvSpPr>
          <p:cNvPr id="5" name="Segnaposto piè di pagina 4">
            <a:extLst>
              <a:ext uri="{FF2B5EF4-FFF2-40B4-BE49-F238E27FC236}">
                <a16:creationId xmlns:a16="http://schemas.microsoft.com/office/drawing/2014/main" id="{AF609469-14EE-4415-9C0C-0846BA7F8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99D8A20-565B-4F7D-9FB4-83051E5C8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CF8D6-76B6-4E02-8734-599C2E57A9D9}" type="slidenum">
              <a:rPr lang="it-IT" smtClean="0"/>
              <a:t>‹N›</a:t>
            </a:fld>
            <a:endParaRPr lang="it-IT"/>
          </a:p>
        </p:txBody>
      </p:sp>
    </p:spTree>
    <p:extLst>
      <p:ext uri="{BB962C8B-B14F-4D97-AF65-F5344CB8AC3E}">
        <p14:creationId xmlns:p14="http://schemas.microsoft.com/office/powerpoint/2010/main" val="402208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2EEBC1-E5DB-4BFE-A3C4-86BF068F447C}"/>
              </a:ext>
            </a:extLst>
          </p:cNvPr>
          <p:cNvPicPr>
            <a:picLocks noChangeAspect="1"/>
          </p:cNvPicPr>
          <p:nvPr/>
        </p:nvPicPr>
        <p:blipFill>
          <a:blip r:embed="rId2"/>
          <a:stretch>
            <a:fillRect/>
          </a:stretch>
        </p:blipFill>
        <p:spPr>
          <a:xfrm>
            <a:off x="-76200" y="-36264"/>
            <a:ext cx="12369800" cy="6944787"/>
          </a:xfrm>
          <a:prstGeom prst="rect">
            <a:avLst/>
          </a:prstGeom>
        </p:spPr>
      </p:pic>
      <p:sp>
        <p:nvSpPr>
          <p:cNvPr id="8" name="CasellaDiTesto 7">
            <a:extLst>
              <a:ext uri="{FF2B5EF4-FFF2-40B4-BE49-F238E27FC236}">
                <a16:creationId xmlns:a16="http://schemas.microsoft.com/office/drawing/2014/main" id="{1301870B-6FC0-4390-9F94-D0C94904F86B}"/>
              </a:ext>
            </a:extLst>
          </p:cNvPr>
          <p:cNvSpPr txBox="1"/>
          <p:nvPr/>
        </p:nvSpPr>
        <p:spPr>
          <a:xfrm>
            <a:off x="6096000" y="1043709"/>
            <a:ext cx="5671127" cy="2800767"/>
          </a:xfrm>
          <a:prstGeom prst="rect">
            <a:avLst/>
          </a:prstGeom>
          <a:solidFill>
            <a:schemeClr val="bg1"/>
          </a:solidFill>
        </p:spPr>
        <p:txBody>
          <a:bodyPr wrap="square" rtlCol="0">
            <a:spAutoFit/>
          </a:bodyPr>
          <a:lstStyle/>
          <a:p>
            <a:r>
              <a:rPr lang="it-IT" sz="4400" i="1" dirty="0"/>
              <a:t>GERD FOLLOWING SLEEVE GASTRECTOMY &amp; RYGB: IS THERE A WAY TO PREVENT IT?</a:t>
            </a:r>
          </a:p>
        </p:txBody>
      </p:sp>
      <p:sp>
        <p:nvSpPr>
          <p:cNvPr id="9" name="CasellaDiTesto 8">
            <a:extLst>
              <a:ext uri="{FF2B5EF4-FFF2-40B4-BE49-F238E27FC236}">
                <a16:creationId xmlns:a16="http://schemas.microsoft.com/office/drawing/2014/main" id="{FF2DFDBC-E69E-40AE-A6AA-17BCE6557DE3}"/>
              </a:ext>
            </a:extLst>
          </p:cNvPr>
          <p:cNvSpPr txBox="1"/>
          <p:nvPr/>
        </p:nvSpPr>
        <p:spPr>
          <a:xfrm>
            <a:off x="6216071" y="4661480"/>
            <a:ext cx="4895273" cy="369332"/>
          </a:xfrm>
          <a:prstGeom prst="rect">
            <a:avLst/>
          </a:prstGeom>
          <a:solidFill>
            <a:schemeClr val="bg1"/>
          </a:solidFill>
        </p:spPr>
        <p:txBody>
          <a:bodyPr wrap="square" rtlCol="0">
            <a:spAutoFit/>
          </a:bodyPr>
          <a:lstStyle/>
          <a:p>
            <a:r>
              <a:rPr lang="it-IT" dirty="0">
                <a:latin typeface="Cambria" panose="02040503050406030204" pitchFamily="18" charset="0"/>
                <a:ea typeface="Cambria" panose="02040503050406030204" pitchFamily="18" charset="0"/>
              </a:rPr>
              <a:t>RELATORE : Dott. Antonio Buondonno</a:t>
            </a:r>
          </a:p>
        </p:txBody>
      </p:sp>
      <p:sp>
        <p:nvSpPr>
          <p:cNvPr id="11" name="CasellaDiTesto 10">
            <a:extLst>
              <a:ext uri="{FF2B5EF4-FFF2-40B4-BE49-F238E27FC236}">
                <a16:creationId xmlns:a16="http://schemas.microsoft.com/office/drawing/2014/main" id="{72BE719C-3390-49B8-B9AF-8D7607AA9070}"/>
              </a:ext>
            </a:extLst>
          </p:cNvPr>
          <p:cNvSpPr txBox="1"/>
          <p:nvPr/>
        </p:nvSpPr>
        <p:spPr>
          <a:xfrm>
            <a:off x="6206835" y="5241621"/>
            <a:ext cx="5107710" cy="338554"/>
          </a:xfrm>
          <a:prstGeom prst="rect">
            <a:avLst/>
          </a:prstGeom>
          <a:solidFill>
            <a:schemeClr val="bg1"/>
          </a:solidFill>
        </p:spPr>
        <p:txBody>
          <a:bodyPr wrap="square" rtlCol="0">
            <a:spAutoFit/>
          </a:bodyPr>
          <a:lstStyle/>
          <a:p>
            <a:r>
              <a:rPr lang="it-IT" sz="1600" dirty="0">
                <a:latin typeface="Cambria" panose="02040503050406030204" pitchFamily="18" charset="0"/>
                <a:ea typeface="Cambria" panose="02040503050406030204" pitchFamily="18" charset="0"/>
              </a:rPr>
              <a:t>Chirurgia Generale Ospedale Cardarelli Di Campobasso </a:t>
            </a:r>
          </a:p>
        </p:txBody>
      </p:sp>
    </p:spTree>
    <p:extLst>
      <p:ext uri="{BB962C8B-B14F-4D97-AF65-F5344CB8AC3E}">
        <p14:creationId xmlns:p14="http://schemas.microsoft.com/office/powerpoint/2010/main" val="112227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p:txBody>
          <a:bodyPr/>
          <a:lstStyle/>
          <a:p>
            <a:endParaRPr lang="it-IT"/>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4F1BB70F-B4E1-4C0D-AC25-C5EF16164ED7}"/>
              </a:ext>
            </a:extLst>
          </p:cNvPr>
          <p:cNvPicPr>
            <a:picLocks noChangeAspect="1"/>
          </p:cNvPicPr>
          <p:nvPr/>
        </p:nvPicPr>
        <p:blipFill>
          <a:blip r:embed="rId3"/>
          <a:stretch>
            <a:fillRect/>
          </a:stretch>
        </p:blipFill>
        <p:spPr>
          <a:xfrm>
            <a:off x="1275677" y="1234711"/>
            <a:ext cx="9640645" cy="5201376"/>
          </a:xfrm>
          <a:prstGeom prst="rect">
            <a:avLst/>
          </a:prstGeom>
        </p:spPr>
      </p:pic>
      <p:pic>
        <p:nvPicPr>
          <p:cNvPr id="7" name="Immagine 6">
            <a:extLst>
              <a:ext uri="{FF2B5EF4-FFF2-40B4-BE49-F238E27FC236}">
                <a16:creationId xmlns:a16="http://schemas.microsoft.com/office/drawing/2014/main" id="{E91C9280-2748-46D8-930B-C9FB5490B1CD}"/>
              </a:ext>
            </a:extLst>
          </p:cNvPr>
          <p:cNvPicPr>
            <a:picLocks noChangeAspect="1"/>
          </p:cNvPicPr>
          <p:nvPr/>
        </p:nvPicPr>
        <p:blipFill>
          <a:blip r:embed="rId4"/>
          <a:stretch>
            <a:fillRect/>
          </a:stretch>
        </p:blipFill>
        <p:spPr>
          <a:xfrm>
            <a:off x="6464983" y="4528332"/>
            <a:ext cx="5366799" cy="1458936"/>
          </a:xfrm>
          <a:prstGeom prst="rect">
            <a:avLst/>
          </a:prstGeom>
        </p:spPr>
      </p:pic>
    </p:spTree>
    <p:extLst>
      <p:ext uri="{BB962C8B-B14F-4D97-AF65-F5344CB8AC3E}">
        <p14:creationId xmlns:p14="http://schemas.microsoft.com/office/powerpoint/2010/main" val="169573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75C1-EA94-4EC1-BFC7-7E7C8E0579A9}"/>
              </a:ext>
            </a:extLst>
          </p:cNvPr>
          <p:cNvSpPr>
            <a:spLocks noGrp="1"/>
          </p:cNvSpPr>
          <p:nvPr>
            <p:ph type="ctrTitle"/>
          </p:nvPr>
        </p:nvSpPr>
        <p:spPr>
          <a:xfrm>
            <a:off x="2410691" y="308696"/>
            <a:ext cx="9144000" cy="739054"/>
          </a:xfrm>
        </p:spPr>
        <p:txBody>
          <a:bodyPr>
            <a:normAutofit/>
          </a:bodyPr>
          <a:lstStyle/>
          <a:p>
            <a:r>
              <a:rPr lang="it-IT" sz="4000" dirty="0"/>
              <a:t>POSTSURGICAL COMPLICATIONS</a:t>
            </a:r>
          </a:p>
        </p:txBody>
      </p:sp>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6096000" y="1699492"/>
            <a:ext cx="4618182" cy="1815882"/>
          </a:xfrm>
          <a:ln>
            <a:solidFill>
              <a:srgbClr val="FFFF00"/>
            </a:solidFill>
          </a:ln>
        </p:spPr>
        <p:txBody>
          <a:bodyPr>
            <a:normAutofit/>
          </a:bodyPr>
          <a:lstStyle/>
          <a:p>
            <a:r>
              <a:rPr lang="en-US" b="0" i="0" dirty="0">
                <a:solidFill>
                  <a:srgbClr val="222222"/>
                </a:solidFill>
                <a:effectLst/>
                <a:latin typeface="Arial" panose="020B0604020202020204" pitchFamily="34" charset="0"/>
              </a:rPr>
              <a:t>may lead to postoperative GERD and obstructive symptoms due to increased intragastric pressure and reflux of gastric contents</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64485851-4AAC-493A-92AC-DE4764C7AF9F}"/>
              </a:ext>
            </a:extLst>
          </p:cNvPr>
          <p:cNvSpPr txBox="1"/>
          <p:nvPr/>
        </p:nvSpPr>
        <p:spPr>
          <a:xfrm>
            <a:off x="1570182" y="1699491"/>
            <a:ext cx="3121891" cy="1815882"/>
          </a:xfrm>
          <a:prstGeom prst="rect">
            <a:avLst/>
          </a:prstGeom>
          <a:noFill/>
          <a:ln>
            <a:solidFill>
              <a:srgbClr val="0070C0"/>
            </a:solidFill>
          </a:ln>
        </p:spPr>
        <p:txBody>
          <a:bodyPr wrap="square" rtlCol="0">
            <a:spAutoFit/>
          </a:bodyPr>
          <a:lstStyle/>
          <a:p>
            <a:r>
              <a:rPr lang="it-IT" sz="2800" dirty="0" err="1"/>
              <a:t>Stenosis</a:t>
            </a:r>
            <a:endParaRPr lang="it-IT" sz="2800" dirty="0"/>
          </a:p>
          <a:p>
            <a:r>
              <a:rPr lang="it-IT" sz="2800" dirty="0" err="1"/>
              <a:t>Kinking</a:t>
            </a:r>
            <a:endParaRPr lang="it-IT" sz="2800" dirty="0"/>
          </a:p>
          <a:p>
            <a:r>
              <a:rPr lang="it-IT" sz="2800" dirty="0" err="1"/>
              <a:t>Angulation</a:t>
            </a:r>
            <a:endParaRPr lang="it-IT" sz="2800" dirty="0"/>
          </a:p>
          <a:p>
            <a:r>
              <a:rPr lang="it-IT" sz="2800" dirty="0" err="1"/>
              <a:t>Marginal</a:t>
            </a:r>
            <a:r>
              <a:rPr lang="it-IT" sz="2800" dirty="0"/>
              <a:t> </a:t>
            </a:r>
            <a:r>
              <a:rPr lang="it-IT" sz="2800" dirty="0" err="1"/>
              <a:t>ulcers</a:t>
            </a:r>
            <a:endParaRPr lang="it-IT" sz="2800" dirty="0"/>
          </a:p>
        </p:txBody>
      </p:sp>
      <p:sp>
        <p:nvSpPr>
          <p:cNvPr id="5" name="Freccia a destra 4">
            <a:extLst>
              <a:ext uri="{FF2B5EF4-FFF2-40B4-BE49-F238E27FC236}">
                <a16:creationId xmlns:a16="http://schemas.microsoft.com/office/drawing/2014/main" id="{DBA13E51-4524-4E5A-93E0-3F7CCF9650C4}"/>
              </a:ext>
            </a:extLst>
          </p:cNvPr>
          <p:cNvSpPr/>
          <p:nvPr/>
        </p:nvSpPr>
        <p:spPr>
          <a:xfrm>
            <a:off x="5080000" y="2431941"/>
            <a:ext cx="628073" cy="350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64ED2B3C-BBBC-4291-B0A2-8858D9B9C5DB}"/>
              </a:ext>
            </a:extLst>
          </p:cNvPr>
          <p:cNvSpPr/>
          <p:nvPr/>
        </p:nvSpPr>
        <p:spPr>
          <a:xfrm>
            <a:off x="2503055" y="3879273"/>
            <a:ext cx="415636" cy="76661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53591BB-7409-41EC-AC1D-1055557A30BB}"/>
              </a:ext>
            </a:extLst>
          </p:cNvPr>
          <p:cNvSpPr txBox="1"/>
          <p:nvPr/>
        </p:nvSpPr>
        <p:spPr>
          <a:xfrm>
            <a:off x="1219201" y="4830740"/>
            <a:ext cx="3620654" cy="523220"/>
          </a:xfrm>
          <a:prstGeom prst="rect">
            <a:avLst/>
          </a:prstGeom>
          <a:noFill/>
        </p:spPr>
        <p:txBody>
          <a:bodyPr wrap="square" rtlCol="0">
            <a:spAutoFit/>
          </a:bodyPr>
          <a:lstStyle/>
          <a:p>
            <a:r>
              <a:rPr lang="it-IT" sz="2800" b="0" i="0" dirty="0" err="1">
                <a:solidFill>
                  <a:srgbClr val="222222"/>
                </a:solidFill>
                <a:effectLst/>
                <a:latin typeface="Arial" panose="020B0604020202020204" pitchFamily="34" charset="0"/>
              </a:rPr>
              <a:t>Endoscopic</a:t>
            </a:r>
            <a:r>
              <a:rPr lang="it-IT" sz="2800" b="0" i="0" dirty="0">
                <a:solidFill>
                  <a:srgbClr val="222222"/>
                </a:solidFill>
                <a:effectLst/>
                <a:latin typeface="Arial" panose="020B0604020202020204" pitchFamily="34" charset="0"/>
              </a:rPr>
              <a:t> balloon</a:t>
            </a:r>
            <a:endParaRPr lang="it-IT" sz="2800" dirty="0"/>
          </a:p>
        </p:txBody>
      </p:sp>
      <p:pic>
        <p:nvPicPr>
          <p:cNvPr id="9" name="Immagine 8">
            <a:extLst>
              <a:ext uri="{FF2B5EF4-FFF2-40B4-BE49-F238E27FC236}">
                <a16:creationId xmlns:a16="http://schemas.microsoft.com/office/drawing/2014/main" id="{19A00544-4B28-48A0-AB21-1562E19F05EE}"/>
              </a:ext>
            </a:extLst>
          </p:cNvPr>
          <p:cNvPicPr>
            <a:picLocks noChangeAspect="1"/>
          </p:cNvPicPr>
          <p:nvPr/>
        </p:nvPicPr>
        <p:blipFill>
          <a:blip r:embed="rId3"/>
          <a:stretch>
            <a:fillRect/>
          </a:stretch>
        </p:blipFill>
        <p:spPr>
          <a:xfrm>
            <a:off x="4930919" y="4097641"/>
            <a:ext cx="6623772" cy="1989418"/>
          </a:xfrm>
          <a:prstGeom prst="rect">
            <a:avLst/>
          </a:prstGeom>
        </p:spPr>
      </p:pic>
    </p:spTree>
    <p:extLst>
      <p:ext uri="{BB962C8B-B14F-4D97-AF65-F5344CB8AC3E}">
        <p14:creationId xmlns:p14="http://schemas.microsoft.com/office/powerpoint/2010/main" val="224024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133475" y="1449966"/>
            <a:ext cx="4765964" cy="2244580"/>
          </a:xfrm>
        </p:spPr>
        <p:txBody>
          <a:bodyPr>
            <a:normAutofit/>
          </a:bodyPr>
          <a:lstStyle/>
          <a:p>
            <a:r>
              <a:rPr lang="en-US" b="0" i="0" dirty="0" err="1">
                <a:solidFill>
                  <a:srgbClr val="222222"/>
                </a:solidFill>
                <a:effectLst/>
                <a:latin typeface="Arial" panose="020B0604020202020204" pitchFamily="34" charset="0"/>
              </a:rPr>
              <a:t>Gastrogastric</a:t>
            </a:r>
            <a:r>
              <a:rPr lang="en-US" b="0" i="0" dirty="0">
                <a:solidFill>
                  <a:srgbClr val="222222"/>
                </a:solidFill>
                <a:effectLst/>
                <a:latin typeface="Arial" panose="020B0604020202020204" pitchFamily="34" charset="0"/>
              </a:rPr>
              <a:t> (GG) fistulas are a serious complication that can occur in up to 6% of RYGB cases, and are often associated with abdominal pain, GERD and weight gain</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4" name="Picture 2" descr="Jcm 12 05543 g002">
            <a:extLst>
              <a:ext uri="{FF2B5EF4-FFF2-40B4-BE49-F238E27FC236}">
                <a16:creationId xmlns:a16="http://schemas.microsoft.com/office/drawing/2014/main" id="{2BB18042-D5A4-482D-9546-D954AD59C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761" y="264679"/>
            <a:ext cx="4248150" cy="523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E7150D4-08F1-45C7-ADDE-7B95874602CD}"/>
              </a:ext>
            </a:extLst>
          </p:cNvPr>
          <p:cNvSpPr txBox="1"/>
          <p:nvPr/>
        </p:nvSpPr>
        <p:spPr>
          <a:xfrm>
            <a:off x="5486400" y="5763491"/>
            <a:ext cx="6548582" cy="707886"/>
          </a:xfrm>
          <a:prstGeom prst="rect">
            <a:avLst/>
          </a:prstGeom>
          <a:noFill/>
        </p:spPr>
        <p:txBody>
          <a:bodyPr wrap="square" rtlCol="0">
            <a:spAutoFit/>
          </a:bodyPr>
          <a:lstStyle/>
          <a:p>
            <a:r>
              <a:rPr lang="en-US" sz="1000" b="0" i="0" dirty="0">
                <a:solidFill>
                  <a:srgbClr val="222222"/>
                </a:solidFill>
                <a:effectLst/>
                <a:latin typeface="Arial" panose="020B0604020202020204" pitchFamily="34" charset="0"/>
              </a:rPr>
              <a:t>Upper gastrointestinal series demonstrating a Roux-en-Y gastric bypass with a </a:t>
            </a:r>
            <a:r>
              <a:rPr lang="en-US" sz="1000" b="0" i="0" dirty="0" err="1">
                <a:solidFill>
                  <a:srgbClr val="222222"/>
                </a:solidFill>
                <a:effectLst/>
                <a:latin typeface="Arial" panose="020B0604020202020204" pitchFamily="34" charset="0"/>
              </a:rPr>
              <a:t>gastrogastric</a:t>
            </a:r>
            <a:r>
              <a:rPr lang="en-US" sz="1000" b="0" i="0" dirty="0">
                <a:solidFill>
                  <a:srgbClr val="222222"/>
                </a:solidFill>
                <a:effectLst/>
                <a:latin typeface="Arial" panose="020B0604020202020204" pitchFamily="34" charset="0"/>
              </a:rPr>
              <a:t> fistula and leak under the left hemidiaphragm (arrows, </a:t>
            </a:r>
            <a:r>
              <a:rPr lang="en-US" sz="1000" b="1" i="0" dirty="0">
                <a:solidFill>
                  <a:srgbClr val="222222"/>
                </a:solidFill>
                <a:effectLst/>
                <a:latin typeface="Arial" panose="020B0604020202020204" pitchFamily="34" charset="0"/>
              </a:rPr>
              <a:t>top</a:t>
            </a:r>
            <a:r>
              <a:rPr lang="en-US" sz="1000" b="0" i="0" dirty="0">
                <a:solidFill>
                  <a:srgbClr val="222222"/>
                </a:solidFill>
                <a:effectLst/>
                <a:latin typeface="Arial" panose="020B0604020202020204" pitchFamily="34" charset="0"/>
              </a:rPr>
              <a:t> and </a:t>
            </a:r>
            <a:r>
              <a:rPr lang="en-US" sz="1000" b="1" i="0" dirty="0">
                <a:solidFill>
                  <a:srgbClr val="222222"/>
                </a:solidFill>
                <a:effectLst/>
                <a:latin typeface="Arial" panose="020B0604020202020204" pitchFamily="34" charset="0"/>
              </a:rPr>
              <a:t>bottom left</a:t>
            </a:r>
            <a:r>
              <a:rPr lang="en-US" sz="1000" b="0" i="0" dirty="0">
                <a:solidFill>
                  <a:srgbClr val="222222"/>
                </a:solidFill>
                <a:effectLst/>
                <a:latin typeface="Arial" panose="020B0604020202020204" pitchFamily="34" charset="0"/>
              </a:rPr>
              <a:t>) as evidenced by contrast filling of an irregularly shaped cavity lateral to the gastric pouch, which spontaneously empties back via the gastric pouch. This patient eventually required a distal esophagectomy, total gastrectomy and esophagojejunostomy (</a:t>
            </a:r>
            <a:r>
              <a:rPr lang="en-US" sz="1000" b="1" i="0" dirty="0">
                <a:solidFill>
                  <a:srgbClr val="222222"/>
                </a:solidFill>
                <a:effectLst/>
                <a:latin typeface="Arial" panose="020B0604020202020204" pitchFamily="34" charset="0"/>
              </a:rPr>
              <a:t>bottom right</a:t>
            </a:r>
            <a:r>
              <a:rPr lang="en-US" sz="1000" b="0" i="0" dirty="0">
                <a:solidFill>
                  <a:srgbClr val="222222"/>
                </a:solidFill>
                <a:effectLst/>
                <a:latin typeface="Arial" panose="020B0604020202020204" pitchFamily="34" charset="0"/>
              </a:rPr>
              <a:t>).</a:t>
            </a:r>
            <a:endParaRPr lang="it-IT" sz="1000" dirty="0"/>
          </a:p>
        </p:txBody>
      </p:sp>
      <p:pic>
        <p:nvPicPr>
          <p:cNvPr id="6" name="Immagine 5">
            <a:extLst>
              <a:ext uri="{FF2B5EF4-FFF2-40B4-BE49-F238E27FC236}">
                <a16:creationId xmlns:a16="http://schemas.microsoft.com/office/drawing/2014/main" id="{125D65BF-ECB0-4B92-B556-59C27DF41137}"/>
              </a:ext>
            </a:extLst>
          </p:cNvPr>
          <p:cNvPicPr>
            <a:picLocks noChangeAspect="1"/>
          </p:cNvPicPr>
          <p:nvPr/>
        </p:nvPicPr>
        <p:blipFill>
          <a:blip r:embed="rId4"/>
          <a:stretch>
            <a:fillRect/>
          </a:stretch>
        </p:blipFill>
        <p:spPr>
          <a:xfrm>
            <a:off x="973739" y="3779004"/>
            <a:ext cx="5602552" cy="1634358"/>
          </a:xfrm>
          <a:prstGeom prst="rect">
            <a:avLst/>
          </a:prstGeom>
        </p:spPr>
      </p:pic>
    </p:spTree>
    <p:extLst>
      <p:ext uri="{BB962C8B-B14F-4D97-AF65-F5344CB8AC3E}">
        <p14:creationId xmlns:p14="http://schemas.microsoft.com/office/powerpoint/2010/main" val="86307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708727" y="1690111"/>
            <a:ext cx="9144000" cy="1655762"/>
          </a:xfrm>
        </p:spPr>
        <p:txBody>
          <a:bodyPr>
            <a:noAutofit/>
          </a:bodyPr>
          <a:lstStyle/>
          <a:p>
            <a:pPr algn="just"/>
            <a:r>
              <a:rPr lang="en-US" sz="2000" dirty="0">
                <a:solidFill>
                  <a:srgbClr val="222222"/>
                </a:solidFill>
                <a:latin typeface="Arial" panose="020B0604020202020204" pitchFamily="34" charset="0"/>
              </a:rPr>
              <a:t>d</a:t>
            </a:r>
            <a:r>
              <a:rPr lang="en-US" sz="2000" b="0" i="0" dirty="0">
                <a:solidFill>
                  <a:srgbClr val="222222"/>
                </a:solidFill>
                <a:effectLst/>
                <a:latin typeface="Arial" panose="020B0604020202020204" pitchFamily="34" charset="0"/>
              </a:rPr>
              <a:t>iet protein-based food </a:t>
            </a:r>
          </a:p>
          <a:p>
            <a:pPr algn="just"/>
            <a:r>
              <a:rPr lang="en-US" sz="2000" b="0" i="0" dirty="0">
                <a:solidFill>
                  <a:srgbClr val="222222"/>
                </a:solidFill>
                <a:effectLst/>
                <a:latin typeface="Arial" panose="020B0604020202020204" pitchFamily="34" charset="0"/>
              </a:rPr>
              <a:t>Exercise</a:t>
            </a:r>
          </a:p>
          <a:p>
            <a:pPr algn="just"/>
            <a:r>
              <a:rPr lang="en-US" sz="2000" b="0" i="0" dirty="0">
                <a:solidFill>
                  <a:srgbClr val="222222"/>
                </a:solidFill>
                <a:effectLst/>
                <a:latin typeface="Arial" panose="020B0604020202020204" pitchFamily="34" charset="0"/>
              </a:rPr>
              <a:t>Avoidance of factors that exacerbate reflux (alcohol, tobacco, caffeine, chocolate and postprandial supination) </a:t>
            </a:r>
          </a:p>
          <a:p>
            <a:pPr algn="just"/>
            <a:r>
              <a:rPr lang="en-US" sz="2000" b="0" i="0" dirty="0">
                <a:solidFill>
                  <a:srgbClr val="222222"/>
                </a:solidFill>
                <a:effectLst/>
                <a:latin typeface="Arial" panose="020B0604020202020204" pitchFamily="34" charset="0"/>
              </a:rPr>
              <a:t>No Overfilling of the stomach with large meal portions </a:t>
            </a:r>
          </a:p>
          <a:p>
            <a:pPr algn="just"/>
            <a:r>
              <a:rPr lang="en-US" sz="2000" dirty="0">
                <a:solidFill>
                  <a:srgbClr val="222222"/>
                </a:solidFill>
                <a:latin typeface="Arial" panose="020B0604020202020204" pitchFamily="34" charset="0"/>
              </a:rPr>
              <a:t>D</a:t>
            </a:r>
            <a:r>
              <a:rPr lang="en-US" sz="2000" b="0" i="0" dirty="0">
                <a:solidFill>
                  <a:srgbClr val="222222"/>
                </a:solidFill>
                <a:effectLst/>
                <a:latin typeface="Arial" panose="020B0604020202020204" pitchFamily="34" charset="0"/>
              </a:rPr>
              <a:t>ietary education</a:t>
            </a:r>
          </a:p>
          <a:p>
            <a:pPr algn="just"/>
            <a:endParaRPr lang="en-US" sz="2000" dirty="0">
              <a:solidFill>
                <a:srgbClr val="222222"/>
              </a:solidFill>
              <a:latin typeface="Arial" panose="020B0604020202020204" pitchFamily="34" charset="0"/>
            </a:endParaRPr>
          </a:p>
          <a:p>
            <a:pPr algn="just"/>
            <a:endParaRPr lang="en-US" sz="2000" b="0" i="0" dirty="0">
              <a:solidFill>
                <a:srgbClr val="222222"/>
              </a:solidFill>
              <a:effectLst/>
              <a:latin typeface="Arial" panose="020B0604020202020204" pitchFamily="34" charset="0"/>
            </a:endParaRPr>
          </a:p>
          <a:p>
            <a:r>
              <a:rPr lang="en-US" sz="2000" b="1" i="0" dirty="0">
                <a:solidFill>
                  <a:srgbClr val="222222"/>
                </a:solidFill>
                <a:effectLst/>
                <a:latin typeface="Arial" panose="020B0604020202020204" pitchFamily="34" charset="0"/>
              </a:rPr>
              <a:t>IPP</a:t>
            </a:r>
            <a:endParaRPr lang="it-IT" sz="2000" b="1"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63C0FDE-3D02-4026-B47F-24E9185D61F7}"/>
              </a:ext>
            </a:extLst>
          </p:cNvPr>
          <p:cNvSpPr txBox="1"/>
          <p:nvPr/>
        </p:nvSpPr>
        <p:spPr>
          <a:xfrm>
            <a:off x="3121891" y="419677"/>
            <a:ext cx="7601527" cy="523220"/>
          </a:xfrm>
          <a:prstGeom prst="rect">
            <a:avLst/>
          </a:prstGeom>
          <a:noFill/>
        </p:spPr>
        <p:txBody>
          <a:bodyPr wrap="square" rtlCol="0">
            <a:spAutoFit/>
          </a:bodyPr>
          <a:lstStyle/>
          <a:p>
            <a:r>
              <a:rPr lang="it-IT" sz="2800" dirty="0">
                <a:ea typeface="Cambria" panose="02040503050406030204" pitchFamily="18" charset="0"/>
              </a:rPr>
              <a:t>TREATMENT: LIFESTYLE MODIFICATIONS AFTER BS</a:t>
            </a:r>
          </a:p>
        </p:txBody>
      </p:sp>
      <p:sp>
        <p:nvSpPr>
          <p:cNvPr id="4" name="Ovale 3">
            <a:extLst>
              <a:ext uri="{FF2B5EF4-FFF2-40B4-BE49-F238E27FC236}">
                <a16:creationId xmlns:a16="http://schemas.microsoft.com/office/drawing/2014/main" id="{23CD43E8-D1E7-463F-BC15-AC6EFB66E25F}"/>
              </a:ext>
            </a:extLst>
          </p:cNvPr>
          <p:cNvSpPr/>
          <p:nvPr/>
        </p:nvSpPr>
        <p:spPr>
          <a:xfrm>
            <a:off x="5223163" y="4544291"/>
            <a:ext cx="2115127" cy="88669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2" name="Picture 4" descr="9 Best types of diet for your overall wellness - Star Health">
            <a:extLst>
              <a:ext uri="{FF2B5EF4-FFF2-40B4-BE49-F238E27FC236}">
                <a16:creationId xmlns:a16="http://schemas.microsoft.com/office/drawing/2014/main" id="{767726AA-2C85-4A2A-BED1-F994B7BA0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42" y="4239255"/>
            <a:ext cx="1788142" cy="2383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4" name="Picture 6" descr="Gli inibitori della pompa protonica (PPI) vanno impiegati con cautela -  Edizioni Scripta Manent">
            <a:extLst>
              <a:ext uri="{FF2B5EF4-FFF2-40B4-BE49-F238E27FC236}">
                <a16:creationId xmlns:a16="http://schemas.microsoft.com/office/drawing/2014/main" id="{4D7F1264-8B50-40FC-BEF4-37A90F0DE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219" y="3454111"/>
            <a:ext cx="3810000" cy="3067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8412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75C1-EA94-4EC1-BFC7-7E7C8E0579A9}"/>
              </a:ext>
            </a:extLst>
          </p:cNvPr>
          <p:cNvSpPr>
            <a:spLocks noGrp="1"/>
          </p:cNvSpPr>
          <p:nvPr>
            <p:ph type="ctrTitle"/>
          </p:nvPr>
        </p:nvSpPr>
        <p:spPr>
          <a:xfrm>
            <a:off x="2756477" y="132834"/>
            <a:ext cx="8881341" cy="1047750"/>
          </a:xfrm>
        </p:spPr>
        <p:txBody>
          <a:bodyPr>
            <a:noAutofit/>
          </a:bodyPr>
          <a:lstStyle/>
          <a:p>
            <a:r>
              <a:rPr lang="en-US" sz="2000" b="0" i="0" dirty="0">
                <a:solidFill>
                  <a:srgbClr val="222222"/>
                </a:solidFill>
                <a:effectLst/>
                <a:latin typeface="Cambria" panose="02040503050406030204" pitchFamily="18" charset="0"/>
                <a:ea typeface="Cambria" panose="02040503050406030204" pitchFamily="18" charset="0"/>
              </a:rPr>
              <a:t>Literature comparison of sleeve gastrectomy and Roux-en-Y gastric bypass in terms of remission of gastroesophageal reflux symptoms and the use of acid suppression medications.</a:t>
            </a:r>
            <a:endParaRPr lang="it-IT" sz="2000" dirty="0">
              <a:latin typeface="Cambria" panose="02040503050406030204" pitchFamily="18" charset="0"/>
              <a:ea typeface="Cambria" panose="02040503050406030204" pitchFamily="18" charset="0"/>
            </a:endParaRPr>
          </a:p>
        </p:txBody>
      </p:sp>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p:txBody>
          <a:bodyPr/>
          <a:lstStyle/>
          <a:p>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EFAD5DBC-09EA-4A7A-A867-3CC3BF27EDB2}"/>
              </a:ext>
            </a:extLst>
          </p:cNvPr>
          <p:cNvPicPr>
            <a:picLocks noChangeAspect="1"/>
          </p:cNvPicPr>
          <p:nvPr/>
        </p:nvPicPr>
        <p:blipFill>
          <a:blip r:embed="rId3"/>
          <a:stretch>
            <a:fillRect/>
          </a:stretch>
        </p:blipFill>
        <p:spPr>
          <a:xfrm>
            <a:off x="148759" y="1280706"/>
            <a:ext cx="11894481" cy="5110858"/>
          </a:xfrm>
          <a:prstGeom prst="rect">
            <a:avLst/>
          </a:prstGeom>
        </p:spPr>
      </p:pic>
      <p:sp>
        <p:nvSpPr>
          <p:cNvPr id="6" name="CasellaDiTesto 5">
            <a:extLst>
              <a:ext uri="{FF2B5EF4-FFF2-40B4-BE49-F238E27FC236}">
                <a16:creationId xmlns:a16="http://schemas.microsoft.com/office/drawing/2014/main" id="{3256660F-F189-4D71-B478-EDD889F893C7}"/>
              </a:ext>
            </a:extLst>
          </p:cNvPr>
          <p:cNvSpPr txBox="1"/>
          <p:nvPr/>
        </p:nvSpPr>
        <p:spPr>
          <a:xfrm>
            <a:off x="4941453" y="2316163"/>
            <a:ext cx="517237" cy="369332"/>
          </a:xfrm>
          <a:prstGeom prst="rect">
            <a:avLst/>
          </a:prstGeom>
          <a:noFill/>
          <a:ln>
            <a:solidFill>
              <a:srgbClr val="FF0000"/>
            </a:solidFill>
          </a:ln>
        </p:spPr>
        <p:txBody>
          <a:bodyPr wrap="square" rtlCol="0">
            <a:spAutoFit/>
          </a:bodyPr>
          <a:lstStyle/>
          <a:p>
            <a:endParaRPr lang="it-IT" dirty="0"/>
          </a:p>
        </p:txBody>
      </p:sp>
      <p:sp>
        <p:nvSpPr>
          <p:cNvPr id="8" name="CasellaDiTesto 7">
            <a:extLst>
              <a:ext uri="{FF2B5EF4-FFF2-40B4-BE49-F238E27FC236}">
                <a16:creationId xmlns:a16="http://schemas.microsoft.com/office/drawing/2014/main" id="{9711FE9A-8ED1-41FF-A11D-898667553B27}"/>
              </a:ext>
            </a:extLst>
          </p:cNvPr>
          <p:cNvSpPr txBox="1"/>
          <p:nvPr/>
        </p:nvSpPr>
        <p:spPr>
          <a:xfrm>
            <a:off x="8114145" y="2316163"/>
            <a:ext cx="517237" cy="369332"/>
          </a:xfrm>
          <a:prstGeom prst="rect">
            <a:avLst/>
          </a:prstGeom>
          <a:noFill/>
          <a:ln>
            <a:solidFill>
              <a:srgbClr val="FF0000"/>
            </a:solid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CB185227-8063-4BF0-8CEB-70A13E50E513}"/>
              </a:ext>
            </a:extLst>
          </p:cNvPr>
          <p:cNvSpPr txBox="1"/>
          <p:nvPr/>
        </p:nvSpPr>
        <p:spPr>
          <a:xfrm>
            <a:off x="4964545" y="4545420"/>
            <a:ext cx="517237" cy="369332"/>
          </a:xfrm>
          <a:prstGeom prst="rect">
            <a:avLst/>
          </a:prstGeom>
          <a:noFill/>
          <a:ln>
            <a:solidFill>
              <a:srgbClr val="FF0000"/>
            </a:solidFill>
          </a:ln>
        </p:spPr>
        <p:txBody>
          <a:bodyPr wrap="square" rtlCol="0">
            <a:spAutoFit/>
          </a:bodyPr>
          <a:lstStyle/>
          <a:p>
            <a:endParaRPr lang="it-IT" dirty="0"/>
          </a:p>
        </p:txBody>
      </p:sp>
      <p:sp>
        <p:nvSpPr>
          <p:cNvPr id="10" name="CasellaDiTesto 9">
            <a:extLst>
              <a:ext uri="{FF2B5EF4-FFF2-40B4-BE49-F238E27FC236}">
                <a16:creationId xmlns:a16="http://schemas.microsoft.com/office/drawing/2014/main" id="{92D15588-B718-493E-B539-FEE0C61A35DF}"/>
              </a:ext>
            </a:extLst>
          </p:cNvPr>
          <p:cNvSpPr txBox="1"/>
          <p:nvPr/>
        </p:nvSpPr>
        <p:spPr>
          <a:xfrm>
            <a:off x="8118763" y="4545420"/>
            <a:ext cx="517237" cy="369332"/>
          </a:xfrm>
          <a:prstGeom prst="rect">
            <a:avLst/>
          </a:prstGeom>
          <a:noFill/>
          <a:ln>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425218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681018" y="1118860"/>
            <a:ext cx="9144000" cy="1729366"/>
          </a:xfrm>
          <a:solidFill>
            <a:schemeClr val="bg1"/>
          </a:solidFill>
          <a:ln>
            <a:solidFill>
              <a:srgbClr val="002060"/>
            </a:solidFill>
          </a:ln>
        </p:spPr>
        <p:txBody>
          <a:bodyPr>
            <a:normAutofit fontScale="92500" lnSpcReduction="10000"/>
          </a:bodyPr>
          <a:lstStyle/>
          <a:p>
            <a:r>
              <a:rPr lang="en-US" b="0" i="0" dirty="0">
                <a:solidFill>
                  <a:srgbClr val="222222"/>
                </a:solidFill>
                <a:effectLst/>
                <a:latin typeface="Arial" panose="020B0604020202020204" pitchFamily="34" charset="0"/>
              </a:rPr>
              <a:t>Sleeve gastrectomy has also been combined with fundoplication in an attempt to minimize postoperative GERD. In a randomized clinical study of 278 patients comparing SG to SG with Rossetti fundoplication (RF) in terms of de novo GERD, there was a significant reduction in PPI use (4.3% vs. 17.1%) and esophagitis (2% vs. 23.4) in the SG with RF group compared to the SG group</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D9346B1B-5CE9-430B-91B4-03543C5EF8D5}"/>
              </a:ext>
            </a:extLst>
          </p:cNvPr>
          <p:cNvPicPr>
            <a:picLocks noChangeAspect="1"/>
          </p:cNvPicPr>
          <p:nvPr/>
        </p:nvPicPr>
        <p:blipFill>
          <a:blip r:embed="rId3"/>
          <a:stretch>
            <a:fillRect/>
          </a:stretch>
        </p:blipFill>
        <p:spPr>
          <a:xfrm>
            <a:off x="2157800" y="2826598"/>
            <a:ext cx="7876400" cy="1482709"/>
          </a:xfrm>
          <a:prstGeom prst="rect">
            <a:avLst/>
          </a:prstGeom>
        </p:spPr>
      </p:pic>
      <p:pic>
        <p:nvPicPr>
          <p:cNvPr id="7" name="Immagine 6">
            <a:extLst>
              <a:ext uri="{FF2B5EF4-FFF2-40B4-BE49-F238E27FC236}">
                <a16:creationId xmlns:a16="http://schemas.microsoft.com/office/drawing/2014/main" id="{9378D084-6F32-4566-A586-0B6BF3DFAA91}"/>
              </a:ext>
            </a:extLst>
          </p:cNvPr>
          <p:cNvPicPr>
            <a:picLocks noChangeAspect="1"/>
          </p:cNvPicPr>
          <p:nvPr/>
        </p:nvPicPr>
        <p:blipFill>
          <a:blip r:embed="rId4"/>
          <a:stretch>
            <a:fillRect/>
          </a:stretch>
        </p:blipFill>
        <p:spPr>
          <a:xfrm>
            <a:off x="2909242" y="4309307"/>
            <a:ext cx="4486655" cy="270519"/>
          </a:xfrm>
          <a:prstGeom prst="rect">
            <a:avLst/>
          </a:prstGeom>
        </p:spPr>
      </p:pic>
      <p:pic>
        <p:nvPicPr>
          <p:cNvPr id="11266" name="Picture 2" descr="Fundoplicatio secondo Nissen-Rossetti - Wikipedia">
            <a:extLst>
              <a:ext uri="{FF2B5EF4-FFF2-40B4-BE49-F238E27FC236}">
                <a16:creationId xmlns:a16="http://schemas.microsoft.com/office/drawing/2014/main" id="{C4F6E4AF-A582-4B42-A09C-2C432BFFA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679" y="4444566"/>
            <a:ext cx="4271385" cy="2025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51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524000" y="3602038"/>
            <a:ext cx="9144000" cy="1505671"/>
          </a:xfrm>
          <a:ln>
            <a:solidFill>
              <a:srgbClr val="0070C0"/>
            </a:solidFill>
          </a:ln>
        </p:spPr>
        <p:txBody>
          <a:bodyPr/>
          <a:lstStyle/>
          <a:p>
            <a:r>
              <a:rPr lang="en-US" b="0" i="0" dirty="0">
                <a:solidFill>
                  <a:srgbClr val="222222"/>
                </a:solidFill>
                <a:effectLst/>
                <a:latin typeface="Arial" panose="020B0604020202020204" pitchFamily="34" charset="0"/>
              </a:rPr>
              <a:t>A significant increase in the lower esophageal sphincter tone was demonstrated on high-resolution esophageal manometry in 20 patients following LSG with RF, thereby potentially reducing the likelihood of developing long-term GERD</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1EAF88B5-4C57-4A1F-A7CB-7FEB6F7049FF}"/>
              </a:ext>
            </a:extLst>
          </p:cNvPr>
          <p:cNvPicPr>
            <a:picLocks noChangeAspect="1"/>
          </p:cNvPicPr>
          <p:nvPr/>
        </p:nvPicPr>
        <p:blipFill>
          <a:blip r:embed="rId3"/>
          <a:stretch>
            <a:fillRect/>
          </a:stretch>
        </p:blipFill>
        <p:spPr>
          <a:xfrm>
            <a:off x="3249735" y="421311"/>
            <a:ext cx="7104230" cy="2866896"/>
          </a:xfrm>
          <a:prstGeom prst="rect">
            <a:avLst/>
          </a:prstGeom>
        </p:spPr>
      </p:pic>
    </p:spTree>
    <p:extLst>
      <p:ext uri="{BB962C8B-B14F-4D97-AF65-F5344CB8AC3E}">
        <p14:creationId xmlns:p14="http://schemas.microsoft.com/office/powerpoint/2010/main" val="94240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273338" y="1841846"/>
            <a:ext cx="6003636" cy="2124507"/>
          </a:xfrm>
        </p:spPr>
        <p:txBody>
          <a:bodyPr>
            <a:normAutofit fontScale="92500"/>
          </a:bodyPr>
          <a:lstStyle/>
          <a:p>
            <a:r>
              <a:rPr lang="en-US" b="0" i="0" dirty="0">
                <a:solidFill>
                  <a:srgbClr val="222222"/>
                </a:solidFill>
                <a:effectLst/>
                <a:latin typeface="Arial" panose="020B0604020202020204" pitchFamily="34" charset="0"/>
              </a:rPr>
              <a:t>Ultimately, many patients require conversion from LSG to RYGB, which is highly effective in the treatment of post-bariatric surgery GERD </a:t>
            </a:r>
          </a:p>
          <a:p>
            <a:r>
              <a:rPr lang="en-US" b="0" i="0" dirty="0">
                <a:solidFill>
                  <a:srgbClr val="222222"/>
                </a:solidFill>
                <a:effectLst/>
                <a:latin typeface="Arial" panose="020B0604020202020204" pitchFamily="34" charset="0"/>
              </a:rPr>
              <a:t>The literature has revealed a 5–10% conversion rate from LSG to RYGB due to GERD (HIATAL HERNIA)</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18" name="Picture 2" descr="Jcm 12 05543 g007">
            <a:extLst>
              <a:ext uri="{FF2B5EF4-FFF2-40B4-BE49-F238E27FC236}">
                <a16:creationId xmlns:a16="http://schemas.microsoft.com/office/drawing/2014/main" id="{4DD0B583-DB17-4FAF-855E-B66D696AA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804" y="1259359"/>
            <a:ext cx="4732141" cy="419009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7ACCCA30-E9A0-4A1F-9E59-BC76A72A2845}"/>
              </a:ext>
            </a:extLst>
          </p:cNvPr>
          <p:cNvPicPr>
            <a:picLocks noChangeAspect="1"/>
          </p:cNvPicPr>
          <p:nvPr/>
        </p:nvPicPr>
        <p:blipFill>
          <a:blip r:embed="rId4"/>
          <a:stretch>
            <a:fillRect/>
          </a:stretch>
        </p:blipFill>
        <p:spPr>
          <a:xfrm>
            <a:off x="528611" y="4475089"/>
            <a:ext cx="6568631" cy="2124508"/>
          </a:xfrm>
          <a:prstGeom prst="rect">
            <a:avLst/>
          </a:prstGeom>
        </p:spPr>
      </p:pic>
    </p:spTree>
    <p:extLst>
      <p:ext uri="{BB962C8B-B14F-4D97-AF65-F5344CB8AC3E}">
        <p14:creationId xmlns:p14="http://schemas.microsoft.com/office/powerpoint/2010/main" val="118671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p:txBody>
          <a:bodyPr/>
          <a:lstStyle/>
          <a:p>
            <a:endParaRPr lang="it-IT"/>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9789D3F1-DE91-47E0-B66E-C816E4B9B838}"/>
              </a:ext>
            </a:extLst>
          </p:cNvPr>
          <p:cNvPicPr>
            <a:picLocks noChangeAspect="1"/>
          </p:cNvPicPr>
          <p:nvPr/>
        </p:nvPicPr>
        <p:blipFill>
          <a:blip r:embed="rId3"/>
          <a:stretch>
            <a:fillRect/>
          </a:stretch>
        </p:blipFill>
        <p:spPr>
          <a:xfrm>
            <a:off x="170336" y="1237732"/>
            <a:ext cx="11851327" cy="4978341"/>
          </a:xfrm>
          <a:prstGeom prst="rect">
            <a:avLst/>
          </a:prstGeom>
        </p:spPr>
      </p:pic>
      <p:sp>
        <p:nvSpPr>
          <p:cNvPr id="6" name="CasellaDiTesto 5">
            <a:extLst>
              <a:ext uri="{FF2B5EF4-FFF2-40B4-BE49-F238E27FC236}">
                <a16:creationId xmlns:a16="http://schemas.microsoft.com/office/drawing/2014/main" id="{06955C44-C431-499F-ACEA-9C80727F9C93}"/>
              </a:ext>
            </a:extLst>
          </p:cNvPr>
          <p:cNvSpPr txBox="1"/>
          <p:nvPr/>
        </p:nvSpPr>
        <p:spPr>
          <a:xfrm>
            <a:off x="5033819" y="277091"/>
            <a:ext cx="2817090" cy="584775"/>
          </a:xfrm>
          <a:prstGeom prst="rect">
            <a:avLst/>
          </a:prstGeom>
          <a:noFill/>
        </p:spPr>
        <p:txBody>
          <a:bodyPr wrap="square" rtlCol="0">
            <a:spAutoFit/>
          </a:bodyPr>
          <a:lstStyle/>
          <a:p>
            <a:r>
              <a:rPr lang="it-IT" sz="3200" dirty="0"/>
              <a:t>SL TO RYGB</a:t>
            </a:r>
          </a:p>
        </p:txBody>
      </p:sp>
    </p:spTree>
    <p:extLst>
      <p:ext uri="{BB962C8B-B14F-4D97-AF65-F5344CB8AC3E}">
        <p14:creationId xmlns:p14="http://schemas.microsoft.com/office/powerpoint/2010/main" val="73015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7232650" y="1470301"/>
            <a:ext cx="3925455" cy="1521033"/>
          </a:xfrm>
        </p:spPr>
        <p:txBody>
          <a:bodyPr>
            <a:normAutofit/>
          </a:bodyPr>
          <a:lstStyle/>
          <a:p>
            <a:r>
              <a:rPr lang="it-IT" b="0" i="0" dirty="0">
                <a:solidFill>
                  <a:srgbClr val="222222"/>
                </a:solidFill>
                <a:effectLst/>
                <a:latin typeface="Arial" panose="020B0604020202020204" pitchFamily="34" charset="0"/>
              </a:rPr>
              <a:t>MAGNETIC SPHINCTER AUGMENTATION DEVICES</a:t>
            </a:r>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0AF0F76-B418-460D-9443-C60DC4631B54}"/>
              </a:ext>
            </a:extLst>
          </p:cNvPr>
          <p:cNvSpPr txBox="1"/>
          <p:nvPr/>
        </p:nvSpPr>
        <p:spPr>
          <a:xfrm>
            <a:off x="5777923" y="506057"/>
            <a:ext cx="2909455" cy="523220"/>
          </a:xfrm>
          <a:prstGeom prst="rect">
            <a:avLst/>
          </a:prstGeom>
          <a:noFill/>
        </p:spPr>
        <p:txBody>
          <a:bodyPr wrap="square" rtlCol="0">
            <a:spAutoFit/>
          </a:bodyPr>
          <a:lstStyle/>
          <a:p>
            <a:r>
              <a:rPr lang="it-IT" sz="2800" b="0" i="0" dirty="0">
                <a:solidFill>
                  <a:srgbClr val="222222"/>
                </a:solidFill>
                <a:effectLst/>
                <a:latin typeface="Arial" panose="020B0604020202020204" pitchFamily="34" charset="0"/>
              </a:rPr>
              <a:t>LINX©</a:t>
            </a:r>
            <a:endParaRPr lang="it-IT" sz="2800" dirty="0"/>
          </a:p>
        </p:txBody>
      </p:sp>
      <p:pic>
        <p:nvPicPr>
          <p:cNvPr id="6" name="Immagine 5">
            <a:extLst>
              <a:ext uri="{FF2B5EF4-FFF2-40B4-BE49-F238E27FC236}">
                <a16:creationId xmlns:a16="http://schemas.microsoft.com/office/drawing/2014/main" id="{7471B62D-A3F8-40F4-A1B3-77B1F6A99FBF}"/>
              </a:ext>
            </a:extLst>
          </p:cNvPr>
          <p:cNvPicPr>
            <a:picLocks noChangeAspect="1"/>
          </p:cNvPicPr>
          <p:nvPr/>
        </p:nvPicPr>
        <p:blipFill>
          <a:blip r:embed="rId3"/>
          <a:stretch>
            <a:fillRect/>
          </a:stretch>
        </p:blipFill>
        <p:spPr>
          <a:xfrm>
            <a:off x="7671607" y="2830652"/>
            <a:ext cx="3123496" cy="2895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asellaDiTesto 6">
            <a:extLst>
              <a:ext uri="{FF2B5EF4-FFF2-40B4-BE49-F238E27FC236}">
                <a16:creationId xmlns:a16="http://schemas.microsoft.com/office/drawing/2014/main" id="{7F4E0D2F-329D-415A-A8BF-717D5A1A8CD0}"/>
              </a:ext>
            </a:extLst>
          </p:cNvPr>
          <p:cNvSpPr txBox="1"/>
          <p:nvPr/>
        </p:nvSpPr>
        <p:spPr>
          <a:xfrm>
            <a:off x="1237674" y="1393119"/>
            <a:ext cx="4765963" cy="954107"/>
          </a:xfrm>
          <a:prstGeom prst="rect">
            <a:avLst/>
          </a:prstGeom>
          <a:noFill/>
        </p:spPr>
        <p:txBody>
          <a:bodyPr wrap="square" rtlCol="0">
            <a:spAutoFit/>
          </a:bodyPr>
          <a:lstStyle/>
          <a:p>
            <a:pPr algn="just"/>
            <a:r>
              <a:rPr lang="en-US" sz="1400" b="0" i="0" dirty="0">
                <a:solidFill>
                  <a:srgbClr val="222222"/>
                </a:solidFill>
                <a:effectLst/>
                <a:latin typeface="Arial" panose="020B0604020202020204" pitchFamily="34" charset="0"/>
              </a:rPr>
              <a:t>A retrospective review of 13 identified patients who underwent LINX placement after bariatric surgery also noted decreased PPI usage post-operatively, reduced GERD-HRQL scores and relative safety of the procedure</a:t>
            </a:r>
            <a:endParaRPr lang="it-IT" sz="1400" dirty="0">
              <a:solidFill>
                <a:srgbClr val="222222"/>
              </a:solidFill>
              <a:latin typeface="Arial" panose="020B0604020202020204" pitchFamily="34" charset="0"/>
            </a:endParaRPr>
          </a:p>
        </p:txBody>
      </p:sp>
      <p:pic>
        <p:nvPicPr>
          <p:cNvPr id="10244" name="Picture 4" descr="Gastroesophageal reflux disease-HRQL questionnaire | Download Scientific  Diagram">
            <a:extLst>
              <a:ext uri="{FF2B5EF4-FFF2-40B4-BE49-F238E27FC236}">
                <a16:creationId xmlns:a16="http://schemas.microsoft.com/office/drawing/2014/main" id="{15079800-EACE-4AF9-91EE-C81F2D59C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575" y="2404884"/>
            <a:ext cx="4590062" cy="4211782"/>
          </a:xfrm>
          <a:prstGeom prst="rect">
            <a:avLst/>
          </a:prstGeom>
          <a:noFill/>
          <a:extLst>
            <a:ext uri="{909E8E84-426E-40DD-AFC4-6F175D3DCCD1}">
              <a14:hiddenFill xmlns:a14="http://schemas.microsoft.com/office/drawing/2010/main">
                <a:solidFill>
                  <a:srgbClr val="FFFFFF"/>
                </a:solidFill>
              </a14:hiddenFill>
            </a:ext>
          </a:extLst>
        </p:spPr>
      </p:pic>
      <p:sp>
        <p:nvSpPr>
          <p:cNvPr id="11" name="Sottotitolo 3">
            <a:extLst>
              <a:ext uri="{FF2B5EF4-FFF2-40B4-BE49-F238E27FC236}">
                <a16:creationId xmlns:a16="http://schemas.microsoft.com/office/drawing/2014/main" id="{01A7A397-F8E1-4145-B812-98407052F746}"/>
              </a:ext>
            </a:extLst>
          </p:cNvPr>
          <p:cNvSpPr txBox="1">
            <a:spLocks/>
          </p:cNvSpPr>
          <p:nvPr/>
        </p:nvSpPr>
        <p:spPr>
          <a:xfrm>
            <a:off x="6206837" y="6167277"/>
            <a:ext cx="5671127" cy="369332"/>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solidFill>
                  <a:srgbClr val="222222"/>
                </a:solidFill>
                <a:latin typeface="Arial" panose="020B0604020202020204" pitchFamily="34" charset="0"/>
              </a:rPr>
              <a:t>Further data are needed to establish the safety and efficacy of magnetic sphincter augmentation devices following bariatric surgery</a:t>
            </a:r>
            <a:endParaRPr lang="it-IT" sz="1000" dirty="0"/>
          </a:p>
        </p:txBody>
      </p:sp>
    </p:spTree>
    <p:extLst>
      <p:ext uri="{BB962C8B-B14F-4D97-AF65-F5344CB8AC3E}">
        <p14:creationId xmlns:p14="http://schemas.microsoft.com/office/powerpoint/2010/main" val="356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75C1-EA94-4EC1-BFC7-7E7C8E0579A9}"/>
              </a:ext>
            </a:extLst>
          </p:cNvPr>
          <p:cNvSpPr>
            <a:spLocks noGrp="1"/>
          </p:cNvSpPr>
          <p:nvPr>
            <p:ph type="ctrTitle"/>
          </p:nvPr>
        </p:nvSpPr>
        <p:spPr>
          <a:xfrm>
            <a:off x="1385454" y="322840"/>
            <a:ext cx="9421091" cy="724910"/>
          </a:xfrm>
        </p:spPr>
        <p:txBody>
          <a:bodyPr>
            <a:normAutofit fontScale="90000"/>
          </a:bodyPr>
          <a:lstStyle/>
          <a:p>
            <a:r>
              <a:rPr lang="it-IT" dirty="0"/>
              <a:t>GERD</a:t>
            </a:r>
          </a:p>
        </p:txBody>
      </p:sp>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685636" y="2841335"/>
            <a:ext cx="9144000" cy="1655762"/>
          </a:xfrm>
        </p:spPr>
        <p:txBody>
          <a:bodyPr/>
          <a:lstStyle/>
          <a:p>
            <a:r>
              <a:rPr lang="en-US" b="0" i="0" dirty="0">
                <a:solidFill>
                  <a:srgbClr val="212121"/>
                </a:solidFill>
                <a:effectLst/>
                <a:latin typeface="Cambria" panose="02040503050406030204" pitchFamily="18" charset="0"/>
              </a:rPr>
              <a:t>Gastroesophageal reflux disease (GERD), a known obesity-related complication, is a condition that occurs when reflux of stomach contents causes troublesome symptoms such as heart burn, regurgitation and chest pain </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5AD6967D-9274-4D06-A1A2-AC97D95DB2FB}"/>
              </a:ext>
            </a:extLst>
          </p:cNvPr>
          <p:cNvPicPr>
            <a:picLocks noChangeAspect="1"/>
          </p:cNvPicPr>
          <p:nvPr/>
        </p:nvPicPr>
        <p:blipFill>
          <a:blip r:embed="rId3"/>
          <a:stretch>
            <a:fillRect/>
          </a:stretch>
        </p:blipFill>
        <p:spPr>
          <a:xfrm>
            <a:off x="9221220" y="322840"/>
            <a:ext cx="2422505" cy="2038064"/>
          </a:xfrm>
          <a:prstGeom prst="rect">
            <a:avLst/>
          </a:prstGeom>
        </p:spPr>
      </p:pic>
      <p:pic>
        <p:nvPicPr>
          <p:cNvPr id="8" name="Immagine 7">
            <a:extLst>
              <a:ext uri="{FF2B5EF4-FFF2-40B4-BE49-F238E27FC236}">
                <a16:creationId xmlns:a16="http://schemas.microsoft.com/office/drawing/2014/main" id="{46445070-32EA-4AA2-B4EC-693612296B21}"/>
              </a:ext>
            </a:extLst>
          </p:cNvPr>
          <p:cNvPicPr>
            <a:picLocks noChangeAspect="1"/>
          </p:cNvPicPr>
          <p:nvPr/>
        </p:nvPicPr>
        <p:blipFill>
          <a:blip r:embed="rId4"/>
          <a:stretch>
            <a:fillRect/>
          </a:stretch>
        </p:blipFill>
        <p:spPr>
          <a:xfrm>
            <a:off x="2752835" y="4285710"/>
            <a:ext cx="7268620" cy="1988808"/>
          </a:xfrm>
          <a:prstGeom prst="rect">
            <a:avLst/>
          </a:prstGeom>
        </p:spPr>
      </p:pic>
    </p:spTree>
    <p:extLst>
      <p:ext uri="{BB962C8B-B14F-4D97-AF65-F5344CB8AC3E}">
        <p14:creationId xmlns:p14="http://schemas.microsoft.com/office/powerpoint/2010/main" val="93320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524000" y="1690111"/>
            <a:ext cx="9144000" cy="1655762"/>
          </a:xfrm>
        </p:spPr>
        <p:txBody>
          <a:bodyPr>
            <a:noAutofit/>
          </a:bodyPr>
          <a:lstStyle/>
          <a:p>
            <a:r>
              <a:rPr lang="en-US" sz="1800" b="0" i="0" dirty="0">
                <a:solidFill>
                  <a:srgbClr val="222222"/>
                </a:solidFill>
                <a:effectLst/>
                <a:latin typeface="Arial" panose="020B0604020202020204" pitchFamily="34" charset="0"/>
              </a:rPr>
              <a:t>GERD is a common, chronic condition which can significantly impact quality of life and lead to serious complications. Obesity is a well-established risk factor for GERD, which often improves with weight loss and bariatric surgery. Management of post-bariatric surgery GERD includes lifestyle modifications, optimization of PPI and H2RAs, treatment of postoperative complications and repair of hiatal hernia if present.</a:t>
            </a:r>
          </a:p>
          <a:p>
            <a:r>
              <a:rPr lang="en-US" sz="1800" b="0" i="0" dirty="0">
                <a:solidFill>
                  <a:srgbClr val="222222"/>
                </a:solidFill>
                <a:effectLst/>
                <a:latin typeface="Arial" panose="020B0604020202020204" pitchFamily="34" charset="0"/>
              </a:rPr>
              <a:t> Conversion to Roux-en-Y currently has the most robust evidence to support its safety and efficacy for the treatment of medically refractory GERD post-SG. Other options include magnetic sphincter augmentation, though data regarding safety and efficacy are limited. </a:t>
            </a:r>
          </a:p>
          <a:p>
            <a:r>
              <a:rPr lang="en-US" sz="1800" b="0" i="0" dirty="0">
                <a:solidFill>
                  <a:srgbClr val="222222"/>
                </a:solidFill>
                <a:effectLst/>
                <a:latin typeface="Arial" panose="020B0604020202020204" pitchFamily="34" charset="0"/>
              </a:rPr>
              <a:t>Currently and going forward, more precise, standardized methods are warranted to document GERD following bariatric surgery, due to the variability in the reported literature. As bariatric surgery can be both the cure and the cause for GERD in the morbidly obese population, careful patient selection and proper surgical technique are paramount for a favorable outcome.</a:t>
            </a:r>
            <a:endParaRPr lang="it-IT" sz="1800"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1FC4F8D-8C56-404A-9F69-C3CE83209249}"/>
              </a:ext>
            </a:extLst>
          </p:cNvPr>
          <p:cNvSpPr txBox="1"/>
          <p:nvPr/>
        </p:nvSpPr>
        <p:spPr>
          <a:xfrm>
            <a:off x="3251200" y="434109"/>
            <a:ext cx="6945745" cy="707886"/>
          </a:xfrm>
          <a:prstGeom prst="rect">
            <a:avLst/>
          </a:prstGeom>
          <a:noFill/>
        </p:spPr>
        <p:txBody>
          <a:bodyPr wrap="square" rtlCol="0">
            <a:spAutoFit/>
          </a:bodyPr>
          <a:lstStyle/>
          <a:p>
            <a:pPr algn="ctr"/>
            <a:r>
              <a:rPr lang="it-IT" sz="4000" dirty="0"/>
              <a:t>CONCLUSIONI</a:t>
            </a:r>
          </a:p>
        </p:txBody>
      </p:sp>
    </p:spTree>
    <p:extLst>
      <p:ext uri="{BB962C8B-B14F-4D97-AF65-F5344CB8AC3E}">
        <p14:creationId xmlns:p14="http://schemas.microsoft.com/office/powerpoint/2010/main" val="2608077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290" name="Picture 2" descr="Grazie | Immagini, Complimenti, Ringraziamenti">
            <a:extLst>
              <a:ext uri="{FF2B5EF4-FFF2-40B4-BE49-F238E27FC236}">
                <a16:creationId xmlns:a16="http://schemas.microsoft.com/office/drawing/2014/main" id="{FC10613F-68EA-4A61-BAA6-575A83303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422" y="675193"/>
            <a:ext cx="5334577" cy="533457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1D10A98-F40F-421A-995E-50245D752400}"/>
              </a:ext>
            </a:extLst>
          </p:cNvPr>
          <p:cNvSpPr txBox="1"/>
          <p:nvPr/>
        </p:nvSpPr>
        <p:spPr>
          <a:xfrm>
            <a:off x="9143999" y="6289133"/>
            <a:ext cx="3572933" cy="369332"/>
          </a:xfrm>
          <a:prstGeom prst="rect">
            <a:avLst/>
          </a:prstGeom>
          <a:noFill/>
        </p:spPr>
        <p:txBody>
          <a:bodyPr wrap="square" rtlCol="0">
            <a:spAutoFit/>
          </a:bodyPr>
          <a:lstStyle/>
          <a:p>
            <a:r>
              <a:rPr lang="it-IT" dirty="0"/>
              <a:t>Dott. Marco D’Ambrosio</a:t>
            </a:r>
          </a:p>
        </p:txBody>
      </p:sp>
    </p:spTree>
    <p:extLst>
      <p:ext uri="{BB962C8B-B14F-4D97-AF65-F5344CB8AC3E}">
        <p14:creationId xmlns:p14="http://schemas.microsoft.com/office/powerpoint/2010/main" val="186952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ottotitolo 4">
            <a:extLst>
              <a:ext uri="{FF2B5EF4-FFF2-40B4-BE49-F238E27FC236}">
                <a16:creationId xmlns:a16="http://schemas.microsoft.com/office/drawing/2014/main" id="{ED06F384-8952-4B46-A611-D3B3040200C1}"/>
              </a:ext>
            </a:extLst>
          </p:cNvPr>
          <p:cNvSpPr txBox="1">
            <a:spLocks noGrp="1"/>
          </p:cNvSpPr>
          <p:nvPr>
            <p:ph type="subTitle" idx="1"/>
          </p:nvPr>
        </p:nvSpPr>
        <p:spPr>
          <a:xfrm>
            <a:off x="1905000" y="1628271"/>
            <a:ext cx="9144000" cy="1089529"/>
          </a:xfrm>
          <a:prstGeom prst="rect">
            <a:avLst/>
          </a:prstGeom>
          <a:noFill/>
        </p:spPr>
        <p:txBody>
          <a:bodyPr wrap="square" rtlCol="0">
            <a:spAutoFit/>
          </a:bodyPr>
          <a:lstStyle/>
          <a:p>
            <a:r>
              <a:rPr lang="en-US" b="0" i="0" dirty="0">
                <a:solidFill>
                  <a:srgbClr val="212121"/>
                </a:solidFill>
                <a:effectLst/>
                <a:latin typeface="Cambria" panose="02040503050406030204" pitchFamily="18" charset="0"/>
              </a:rPr>
              <a:t>the global pooled prevalence of weekly gastroesophageal reflux symptoms is roughly 13%. Interestingly, the incidence of GERD in morbidly obese patient is up to 73%.</a:t>
            </a:r>
            <a:endParaRPr lang="it-IT" dirty="0"/>
          </a:p>
        </p:txBody>
      </p:sp>
      <p:pic>
        <p:nvPicPr>
          <p:cNvPr id="4" name="Immagine 3">
            <a:extLst>
              <a:ext uri="{FF2B5EF4-FFF2-40B4-BE49-F238E27FC236}">
                <a16:creationId xmlns:a16="http://schemas.microsoft.com/office/drawing/2014/main" id="{BBFA3581-EF0D-46EE-A3FF-B0DCD8E16E99}"/>
              </a:ext>
            </a:extLst>
          </p:cNvPr>
          <p:cNvPicPr>
            <a:picLocks noChangeAspect="1"/>
          </p:cNvPicPr>
          <p:nvPr/>
        </p:nvPicPr>
        <p:blipFill>
          <a:blip r:embed="rId3"/>
          <a:stretch>
            <a:fillRect/>
          </a:stretch>
        </p:blipFill>
        <p:spPr>
          <a:xfrm>
            <a:off x="774298" y="3298321"/>
            <a:ext cx="4251842" cy="3187782"/>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4DC7529C-FAB8-4693-83B6-FE239913106C}"/>
              </a:ext>
            </a:extLst>
          </p:cNvPr>
          <p:cNvPicPr>
            <a:picLocks noChangeAspect="1"/>
          </p:cNvPicPr>
          <p:nvPr/>
        </p:nvPicPr>
        <p:blipFill>
          <a:blip r:embed="rId4"/>
          <a:stretch>
            <a:fillRect/>
          </a:stretch>
        </p:blipFill>
        <p:spPr>
          <a:xfrm>
            <a:off x="5167585" y="3597527"/>
            <a:ext cx="6885870" cy="2089665"/>
          </a:xfrm>
          <a:prstGeom prst="rect">
            <a:avLst/>
          </a:prstGeom>
        </p:spPr>
      </p:pic>
    </p:spTree>
    <p:extLst>
      <p:ext uri="{BB962C8B-B14F-4D97-AF65-F5344CB8AC3E}">
        <p14:creationId xmlns:p14="http://schemas.microsoft.com/office/powerpoint/2010/main" val="383681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75C1-EA94-4EC1-BFC7-7E7C8E0579A9}"/>
              </a:ext>
            </a:extLst>
          </p:cNvPr>
          <p:cNvSpPr>
            <a:spLocks noGrp="1"/>
          </p:cNvSpPr>
          <p:nvPr>
            <p:ph type="ctrTitle"/>
          </p:nvPr>
        </p:nvSpPr>
        <p:spPr>
          <a:xfrm>
            <a:off x="2650836" y="295131"/>
            <a:ext cx="9144000" cy="752619"/>
          </a:xfrm>
        </p:spPr>
        <p:txBody>
          <a:bodyPr>
            <a:normAutofit fontScale="90000"/>
          </a:bodyPr>
          <a:lstStyle/>
          <a:p>
            <a:r>
              <a:rPr lang="it-IT" dirty="0"/>
              <a:t>OBESITY</a:t>
            </a:r>
          </a:p>
        </p:txBody>
      </p:sp>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544946" y="1773238"/>
            <a:ext cx="5551054" cy="4313526"/>
          </a:xfrm>
        </p:spPr>
        <p:txBody>
          <a:bodyPr>
            <a:normAutofit/>
          </a:bodyPr>
          <a:lstStyle/>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 chronic disease </a:t>
            </a:r>
          </a:p>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increase morbidity and mortality due to malignant cancer, cardiovascular diseases, diabetes, arterial hypertension, cerebral stroke, and locomotor system diseases</a:t>
            </a:r>
          </a:p>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it leads to disability</a:t>
            </a:r>
          </a:p>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reduces human life expectancy</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2" descr="Obesity Fat Man Vector Art PNG Images | Free Download On Pngtree">
            <a:extLst>
              <a:ext uri="{FF2B5EF4-FFF2-40B4-BE49-F238E27FC236}">
                <a16:creationId xmlns:a16="http://schemas.microsoft.com/office/drawing/2014/main" id="{FC692E93-2C81-44E6-9625-CCA92263F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04" y="5232111"/>
            <a:ext cx="1371889" cy="1371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dy Mass Index (BMI) in Adults: Definition, Calculation, and Limitations">
            <a:extLst>
              <a:ext uri="{FF2B5EF4-FFF2-40B4-BE49-F238E27FC236}">
                <a16:creationId xmlns:a16="http://schemas.microsoft.com/office/drawing/2014/main" id="{310C0201-AD04-43CB-8D14-4F5A04897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236" y="2317461"/>
            <a:ext cx="5181600" cy="2914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807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2807853" y="663107"/>
            <a:ext cx="8894619" cy="3509961"/>
          </a:xfrm>
        </p:spPr>
        <p:txBody>
          <a:bodyPr>
            <a:normAutofit/>
          </a:bodyPr>
          <a:lstStyle/>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more than one tenth of the word population are obese, including also children and adolescents</a:t>
            </a:r>
          </a:p>
          <a:p>
            <a:pPr marL="342900" indent="-342900">
              <a:buFont typeface="Arial" panose="020B0604020202020204" pitchFamily="34" charset="0"/>
              <a:buChar char="•"/>
            </a:pPr>
            <a:endParaRPr lang="en-US" b="0" i="0" dirty="0">
              <a:solidFill>
                <a:srgbClr val="212121"/>
              </a:solidFill>
              <a:effectLst/>
              <a:latin typeface="Cambria" panose="02040503050406030204" pitchFamily="18" charset="0"/>
            </a:endParaRPr>
          </a:p>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 the fifth leading cause of death worldwide</a:t>
            </a:r>
          </a:p>
          <a:p>
            <a:pPr marL="342900" indent="-342900">
              <a:buFont typeface="Arial" panose="020B0604020202020204" pitchFamily="34" charset="0"/>
              <a:buChar char="•"/>
            </a:pPr>
            <a:endParaRPr lang="en-US" b="0" i="0" dirty="0">
              <a:solidFill>
                <a:srgbClr val="212121"/>
              </a:solidFill>
              <a:effectLst/>
              <a:latin typeface="Cambria" panose="02040503050406030204" pitchFamily="18" charset="0"/>
            </a:endParaRPr>
          </a:p>
          <a:p>
            <a:pPr marL="342900" indent="-342900">
              <a:buFont typeface="Arial" panose="020B0604020202020204" pitchFamily="34" charset="0"/>
              <a:buChar char="•"/>
            </a:pPr>
            <a:r>
              <a:rPr lang="en-US" b="0" i="0" dirty="0">
                <a:solidFill>
                  <a:srgbClr val="212121"/>
                </a:solidFill>
                <a:effectLst/>
                <a:latin typeface="Cambria" panose="02040503050406030204" pitchFamily="18" charset="0"/>
              </a:rPr>
              <a:t>Annually, nearly 3.4 million people die due to this disease </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Elemento grafico 6" descr="Freccia: curva oraria con riempimento a tinta unita">
            <a:extLst>
              <a:ext uri="{FF2B5EF4-FFF2-40B4-BE49-F238E27FC236}">
                <a16:creationId xmlns:a16="http://schemas.microsoft.com/office/drawing/2014/main" id="{B5A19870-CF73-439D-ACFF-E5F5F9D92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954" y="1050823"/>
            <a:ext cx="2526146" cy="4172528"/>
          </a:xfrm>
          <a:prstGeom prst="rect">
            <a:avLst/>
          </a:prstGeom>
        </p:spPr>
      </p:pic>
      <p:graphicFrame>
        <p:nvGraphicFramePr>
          <p:cNvPr id="8" name="Tabella 7">
            <a:extLst>
              <a:ext uri="{FF2B5EF4-FFF2-40B4-BE49-F238E27FC236}">
                <a16:creationId xmlns:a16="http://schemas.microsoft.com/office/drawing/2014/main" id="{B745D34C-3B23-428A-9C43-0E8BCF322E81}"/>
              </a:ext>
            </a:extLst>
          </p:cNvPr>
          <p:cNvGraphicFramePr>
            <a:graphicFrameLocks noGrp="1"/>
          </p:cNvGraphicFramePr>
          <p:nvPr>
            <p:extLst>
              <p:ext uri="{D42A27DB-BD31-4B8C-83A1-F6EECF244321}">
                <p14:modId xmlns:p14="http://schemas.microsoft.com/office/powerpoint/2010/main" val="1520937729"/>
              </p:ext>
            </p:extLst>
          </p:nvPr>
        </p:nvGraphicFramePr>
        <p:xfrm>
          <a:off x="4357255" y="4025098"/>
          <a:ext cx="5322455" cy="2169795"/>
        </p:xfrm>
        <a:graphic>
          <a:graphicData uri="http://schemas.openxmlformats.org/drawingml/2006/table">
            <a:tbl>
              <a:tblPr/>
              <a:tblGrid>
                <a:gridCol w="5322455">
                  <a:extLst>
                    <a:ext uri="{9D8B030D-6E8A-4147-A177-3AD203B41FA5}">
                      <a16:colId xmlns:a16="http://schemas.microsoft.com/office/drawing/2014/main" val="1008000458"/>
                    </a:ext>
                  </a:extLst>
                </a:gridCol>
              </a:tblGrid>
              <a:tr h="372836">
                <a:tc>
                  <a:txBody>
                    <a:bodyPr/>
                    <a:lstStyle/>
                    <a:p>
                      <a:pPr algn="l"/>
                      <a:r>
                        <a:rPr lang="en-US" b="1">
                          <a:solidFill>
                            <a:srgbClr val="222222"/>
                          </a:solidFill>
                          <a:effectLst/>
                        </a:rPr>
                        <a:t>Pathophysiologic Mechanisms That Predispose Obese Patients to Reflux</a:t>
                      </a:r>
                    </a:p>
                  </a:txBody>
                  <a:tcPr marL="66675" marR="66675" marT="95250" marB="47625"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552271650"/>
                  </a:ext>
                </a:extLst>
              </a:tr>
              <a:tr h="330275">
                <a:tc>
                  <a:txBody>
                    <a:bodyPr/>
                    <a:lstStyle/>
                    <a:p>
                      <a:pPr algn="l"/>
                      <a:r>
                        <a:rPr lang="it-IT" b="0">
                          <a:solidFill>
                            <a:srgbClr val="222222"/>
                          </a:solidFill>
                          <a:effectLst/>
                        </a:rPr>
                        <a:t>Transient lower esophageal sphincter relaxations</a:t>
                      </a:r>
                    </a:p>
                  </a:txBody>
                  <a:tcPr marL="66675" marR="66675" marT="47625" marB="47625"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614909719"/>
                  </a:ext>
                </a:extLst>
              </a:tr>
              <a:tr h="330275">
                <a:tc>
                  <a:txBody>
                    <a:bodyPr/>
                    <a:lstStyle/>
                    <a:p>
                      <a:pPr algn="l"/>
                      <a:r>
                        <a:rPr lang="it-IT" b="0" dirty="0" err="1">
                          <a:solidFill>
                            <a:srgbClr val="222222"/>
                          </a:solidFill>
                          <a:effectLst/>
                        </a:rPr>
                        <a:t>Increased</a:t>
                      </a:r>
                      <a:r>
                        <a:rPr lang="it-IT" b="0" dirty="0">
                          <a:solidFill>
                            <a:srgbClr val="222222"/>
                          </a:solidFill>
                          <a:effectLst/>
                        </a:rPr>
                        <a:t> intra-</a:t>
                      </a:r>
                      <a:r>
                        <a:rPr lang="it-IT" b="0" dirty="0" err="1">
                          <a:solidFill>
                            <a:srgbClr val="222222"/>
                          </a:solidFill>
                          <a:effectLst/>
                        </a:rPr>
                        <a:t>abdominal</a:t>
                      </a:r>
                      <a:r>
                        <a:rPr lang="it-IT" b="0" dirty="0">
                          <a:solidFill>
                            <a:srgbClr val="222222"/>
                          </a:solidFill>
                          <a:effectLst/>
                        </a:rPr>
                        <a:t> pressure</a:t>
                      </a:r>
                    </a:p>
                  </a:txBody>
                  <a:tcPr marL="66675" marR="66675" marT="47625" marB="47625"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546326593"/>
                  </a:ext>
                </a:extLst>
              </a:tr>
              <a:tr h="330275">
                <a:tc>
                  <a:txBody>
                    <a:bodyPr/>
                    <a:lstStyle/>
                    <a:p>
                      <a:pPr algn="l"/>
                      <a:r>
                        <a:rPr lang="it-IT" b="0" dirty="0" err="1">
                          <a:solidFill>
                            <a:srgbClr val="222222"/>
                          </a:solidFill>
                          <a:effectLst/>
                        </a:rPr>
                        <a:t>Augmented</a:t>
                      </a:r>
                      <a:r>
                        <a:rPr lang="it-IT" b="0" dirty="0">
                          <a:solidFill>
                            <a:srgbClr val="222222"/>
                          </a:solidFill>
                          <a:effectLst/>
                        </a:rPr>
                        <a:t> </a:t>
                      </a:r>
                      <a:r>
                        <a:rPr lang="it-IT" b="0" dirty="0" err="1">
                          <a:solidFill>
                            <a:srgbClr val="222222"/>
                          </a:solidFill>
                          <a:effectLst/>
                        </a:rPr>
                        <a:t>gastroesophageal</a:t>
                      </a:r>
                      <a:r>
                        <a:rPr lang="it-IT" b="0" dirty="0">
                          <a:solidFill>
                            <a:srgbClr val="222222"/>
                          </a:solidFill>
                          <a:effectLst/>
                        </a:rPr>
                        <a:t> pressure </a:t>
                      </a:r>
                      <a:r>
                        <a:rPr lang="it-IT" b="0" dirty="0" err="1">
                          <a:solidFill>
                            <a:srgbClr val="222222"/>
                          </a:solidFill>
                          <a:effectLst/>
                        </a:rPr>
                        <a:t>gradient</a:t>
                      </a:r>
                      <a:endParaRPr lang="it-IT" b="0" dirty="0">
                        <a:solidFill>
                          <a:srgbClr val="222222"/>
                        </a:solidFill>
                        <a:effectLst/>
                      </a:endParaRPr>
                    </a:p>
                  </a:txBody>
                  <a:tcPr marL="66675" marR="66675" marT="47625" marB="47625"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561926721"/>
                  </a:ext>
                </a:extLst>
              </a:tr>
              <a:tr h="330275">
                <a:tc>
                  <a:txBody>
                    <a:bodyPr/>
                    <a:lstStyle/>
                    <a:p>
                      <a:pPr algn="l"/>
                      <a:r>
                        <a:rPr lang="en-US" b="0" dirty="0">
                          <a:solidFill>
                            <a:srgbClr val="222222"/>
                          </a:solidFill>
                          <a:effectLst/>
                        </a:rPr>
                        <a:t>Increased prevalence of hiatal hernia</a:t>
                      </a:r>
                    </a:p>
                  </a:txBody>
                  <a:tcPr marL="66675" marR="66675" marT="47625" marB="47625"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2868331504"/>
                  </a:ext>
                </a:extLst>
              </a:tr>
            </a:tbl>
          </a:graphicData>
        </a:graphic>
      </p:graphicFrame>
    </p:spTree>
    <p:extLst>
      <p:ext uri="{BB962C8B-B14F-4D97-AF65-F5344CB8AC3E}">
        <p14:creationId xmlns:p14="http://schemas.microsoft.com/office/powerpoint/2010/main" val="212535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Gastric Bypass and Sleeve Gastrectomy Equally Effective for Weight Loss |  by Dr. Mohit Bhandari | Medium">
            <a:extLst>
              <a:ext uri="{FF2B5EF4-FFF2-40B4-BE49-F238E27FC236}">
                <a16:creationId xmlns:a16="http://schemas.microsoft.com/office/drawing/2014/main" id="{3B864BAE-042C-49C2-9309-AE1172A7E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946" y="1752599"/>
            <a:ext cx="8428184" cy="4214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a:extLst>
              <a:ext uri="{FF2B5EF4-FFF2-40B4-BE49-F238E27FC236}">
                <a16:creationId xmlns:a16="http://schemas.microsoft.com/office/drawing/2014/main" id="{15D332EC-D66D-45B7-B3BE-522BAD79F5FD}"/>
              </a:ext>
            </a:extLst>
          </p:cNvPr>
          <p:cNvSpPr txBox="1"/>
          <p:nvPr/>
        </p:nvSpPr>
        <p:spPr>
          <a:xfrm>
            <a:off x="3943928" y="350982"/>
            <a:ext cx="6299202" cy="584775"/>
          </a:xfrm>
          <a:prstGeom prst="rect">
            <a:avLst/>
          </a:prstGeom>
          <a:noFill/>
        </p:spPr>
        <p:txBody>
          <a:bodyPr wrap="square" rtlCol="0">
            <a:spAutoFit/>
          </a:bodyPr>
          <a:lstStyle/>
          <a:p>
            <a:r>
              <a:rPr lang="it-IT" sz="3200" dirty="0"/>
              <a:t>SLEEVE GASTRECTOMY AND RYGB</a:t>
            </a:r>
          </a:p>
        </p:txBody>
      </p:sp>
    </p:spTree>
    <p:extLst>
      <p:ext uri="{BB962C8B-B14F-4D97-AF65-F5344CB8AC3E}">
        <p14:creationId xmlns:p14="http://schemas.microsoft.com/office/powerpoint/2010/main" val="34218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p:txBody>
          <a:bodyPr/>
          <a:lstStyle/>
          <a:p>
            <a:endParaRPr lang="it-IT"/>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6C46F1F0-8FCB-48F3-B23E-FB0775629AC1}"/>
              </a:ext>
            </a:extLst>
          </p:cNvPr>
          <p:cNvPicPr>
            <a:picLocks noChangeAspect="1"/>
          </p:cNvPicPr>
          <p:nvPr/>
        </p:nvPicPr>
        <p:blipFill>
          <a:blip r:embed="rId3"/>
          <a:stretch>
            <a:fillRect/>
          </a:stretch>
        </p:blipFill>
        <p:spPr>
          <a:xfrm>
            <a:off x="1524000" y="1600200"/>
            <a:ext cx="8734311" cy="4944887"/>
          </a:xfrm>
          <a:prstGeom prst="rect">
            <a:avLst/>
          </a:prstGeom>
        </p:spPr>
      </p:pic>
      <p:pic>
        <p:nvPicPr>
          <p:cNvPr id="6" name="Immagine 5">
            <a:extLst>
              <a:ext uri="{FF2B5EF4-FFF2-40B4-BE49-F238E27FC236}">
                <a16:creationId xmlns:a16="http://schemas.microsoft.com/office/drawing/2014/main" id="{B3B137CA-9ECD-4257-8A94-9532606B2B11}"/>
              </a:ext>
            </a:extLst>
          </p:cNvPr>
          <p:cNvPicPr>
            <a:picLocks noChangeAspect="1"/>
          </p:cNvPicPr>
          <p:nvPr/>
        </p:nvPicPr>
        <p:blipFill>
          <a:blip r:embed="rId4"/>
          <a:stretch>
            <a:fillRect/>
          </a:stretch>
        </p:blipFill>
        <p:spPr>
          <a:xfrm>
            <a:off x="3997257" y="247538"/>
            <a:ext cx="6706536" cy="800212"/>
          </a:xfrm>
          <a:prstGeom prst="rect">
            <a:avLst/>
          </a:prstGeom>
        </p:spPr>
      </p:pic>
      <p:pic>
        <p:nvPicPr>
          <p:cNvPr id="8" name="Immagine 7">
            <a:extLst>
              <a:ext uri="{FF2B5EF4-FFF2-40B4-BE49-F238E27FC236}">
                <a16:creationId xmlns:a16="http://schemas.microsoft.com/office/drawing/2014/main" id="{5A6862FF-8351-4616-ADCE-3D1131C9DF31}"/>
              </a:ext>
            </a:extLst>
          </p:cNvPr>
          <p:cNvPicPr>
            <a:picLocks noChangeAspect="1"/>
          </p:cNvPicPr>
          <p:nvPr/>
        </p:nvPicPr>
        <p:blipFill>
          <a:blip r:embed="rId5"/>
          <a:stretch>
            <a:fillRect/>
          </a:stretch>
        </p:blipFill>
        <p:spPr>
          <a:xfrm>
            <a:off x="3997257" y="1053976"/>
            <a:ext cx="4496427" cy="295316"/>
          </a:xfrm>
          <a:prstGeom prst="rect">
            <a:avLst/>
          </a:prstGeom>
        </p:spPr>
      </p:pic>
    </p:spTree>
    <p:extLst>
      <p:ext uri="{BB962C8B-B14F-4D97-AF65-F5344CB8AC3E}">
        <p14:creationId xmlns:p14="http://schemas.microsoft.com/office/powerpoint/2010/main" val="125009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B3B137CA-9ECD-4257-8A94-9532606B2B11}"/>
              </a:ext>
            </a:extLst>
          </p:cNvPr>
          <p:cNvPicPr>
            <a:picLocks noChangeAspect="1"/>
          </p:cNvPicPr>
          <p:nvPr/>
        </p:nvPicPr>
        <p:blipFill>
          <a:blip r:embed="rId3"/>
          <a:stretch>
            <a:fillRect/>
          </a:stretch>
        </p:blipFill>
        <p:spPr>
          <a:xfrm>
            <a:off x="3997257" y="247538"/>
            <a:ext cx="6706536" cy="800212"/>
          </a:xfrm>
          <a:prstGeom prst="rect">
            <a:avLst/>
          </a:prstGeom>
        </p:spPr>
      </p:pic>
      <p:pic>
        <p:nvPicPr>
          <p:cNvPr id="8" name="Immagine 7">
            <a:extLst>
              <a:ext uri="{FF2B5EF4-FFF2-40B4-BE49-F238E27FC236}">
                <a16:creationId xmlns:a16="http://schemas.microsoft.com/office/drawing/2014/main" id="{5A6862FF-8351-4616-ADCE-3D1131C9DF31}"/>
              </a:ext>
            </a:extLst>
          </p:cNvPr>
          <p:cNvPicPr>
            <a:picLocks noChangeAspect="1"/>
          </p:cNvPicPr>
          <p:nvPr/>
        </p:nvPicPr>
        <p:blipFill>
          <a:blip r:embed="rId4"/>
          <a:stretch>
            <a:fillRect/>
          </a:stretch>
        </p:blipFill>
        <p:spPr>
          <a:xfrm>
            <a:off x="3997257" y="1053976"/>
            <a:ext cx="4496427" cy="295316"/>
          </a:xfrm>
          <a:prstGeom prst="rect">
            <a:avLst/>
          </a:prstGeom>
        </p:spPr>
      </p:pic>
      <p:pic>
        <p:nvPicPr>
          <p:cNvPr id="4098" name="Picture 2" descr="Jcm 12 05543 g001">
            <a:extLst>
              <a:ext uri="{FF2B5EF4-FFF2-40B4-BE49-F238E27FC236}">
                <a16:creationId xmlns:a16="http://schemas.microsoft.com/office/drawing/2014/main" id="{2C5340D5-E0D9-4FE6-8C74-D62BD9928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2577069"/>
            <a:ext cx="7650109" cy="3226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CasellaDiTesto 1">
            <a:extLst>
              <a:ext uri="{FF2B5EF4-FFF2-40B4-BE49-F238E27FC236}">
                <a16:creationId xmlns:a16="http://schemas.microsoft.com/office/drawing/2014/main" id="{2F64AA0C-72DC-42F7-82D5-EFE4E84F881C}"/>
              </a:ext>
            </a:extLst>
          </p:cNvPr>
          <p:cNvSpPr txBox="1"/>
          <p:nvPr/>
        </p:nvSpPr>
        <p:spPr>
          <a:xfrm>
            <a:off x="299604" y="2577069"/>
            <a:ext cx="1293091" cy="369455"/>
          </a:xfrm>
          <a:prstGeom prst="rect">
            <a:avLst/>
          </a:prstGeom>
          <a:noFill/>
        </p:spPr>
        <p:txBody>
          <a:bodyPr wrap="square" rtlCol="0">
            <a:spAutoFit/>
          </a:bodyPr>
          <a:lstStyle/>
          <a:p>
            <a:r>
              <a:rPr lang="it-IT" dirty="0"/>
              <a:t>BMI 35-55</a:t>
            </a:r>
          </a:p>
        </p:txBody>
      </p:sp>
    </p:spTree>
    <p:extLst>
      <p:ext uri="{BB962C8B-B14F-4D97-AF65-F5344CB8AC3E}">
        <p14:creationId xmlns:p14="http://schemas.microsoft.com/office/powerpoint/2010/main" val="50693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5">
                <a:lumMod val="0"/>
                <a:lumOff val="100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75C1-EA94-4EC1-BFC7-7E7C8E0579A9}"/>
              </a:ext>
            </a:extLst>
          </p:cNvPr>
          <p:cNvSpPr>
            <a:spLocks noGrp="1"/>
          </p:cNvSpPr>
          <p:nvPr>
            <p:ph type="ctrTitle"/>
          </p:nvPr>
        </p:nvSpPr>
        <p:spPr>
          <a:xfrm>
            <a:off x="2382981" y="569913"/>
            <a:ext cx="9319491" cy="477837"/>
          </a:xfrm>
        </p:spPr>
        <p:txBody>
          <a:bodyPr>
            <a:normAutofit fontScale="90000"/>
          </a:bodyPr>
          <a:lstStyle/>
          <a:p>
            <a:r>
              <a:rPr lang="it-IT" dirty="0"/>
              <a:t>GERD VS BARIATRIC SURGERY</a:t>
            </a:r>
          </a:p>
        </p:txBody>
      </p:sp>
      <p:sp>
        <p:nvSpPr>
          <p:cNvPr id="3" name="Sottotitolo 2">
            <a:extLst>
              <a:ext uri="{FF2B5EF4-FFF2-40B4-BE49-F238E27FC236}">
                <a16:creationId xmlns:a16="http://schemas.microsoft.com/office/drawing/2014/main" id="{76702EB1-2EE2-45E8-B5C8-3245DE6FBDBC}"/>
              </a:ext>
            </a:extLst>
          </p:cNvPr>
          <p:cNvSpPr>
            <a:spLocks noGrp="1"/>
          </p:cNvSpPr>
          <p:nvPr>
            <p:ph type="subTitle" idx="1"/>
          </p:nvPr>
        </p:nvSpPr>
        <p:spPr>
          <a:xfrm>
            <a:off x="1330036" y="1643929"/>
            <a:ext cx="9144000" cy="1655762"/>
          </a:xfrm>
        </p:spPr>
        <p:txBody>
          <a:bodyPr/>
          <a:lstStyle/>
          <a:p>
            <a:r>
              <a:rPr lang="en-US" b="0" i="0" dirty="0">
                <a:solidFill>
                  <a:srgbClr val="222222"/>
                </a:solidFill>
                <a:effectLst/>
                <a:latin typeface="Arial" panose="020B0604020202020204" pitchFamily="34" charset="0"/>
              </a:rPr>
              <a:t>GERD has been reported in as many as 62.4% of bariatric surgery candidates</a:t>
            </a:r>
            <a:endParaRPr lang="it-IT" dirty="0"/>
          </a:p>
        </p:txBody>
      </p:sp>
      <p:pic>
        <p:nvPicPr>
          <p:cNvPr id="1026" name="Picture 2" descr="Centro di Eccellenza SICOB per la Chirurgia Bariatrica - Fatebenefratelli -  Ospedale San Pietro">
            <a:extLst>
              <a:ext uri="{FF2B5EF4-FFF2-40B4-BE49-F238E27FC236}">
                <a16:creationId xmlns:a16="http://schemas.microsoft.com/office/drawing/2014/main" id="{A96B484D-5F48-430C-8370-552643F3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104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6470814D-A314-43A1-87D8-F169329703AC}"/>
              </a:ext>
            </a:extLst>
          </p:cNvPr>
          <p:cNvPicPr>
            <a:picLocks noChangeAspect="1"/>
          </p:cNvPicPr>
          <p:nvPr/>
        </p:nvPicPr>
        <p:blipFill>
          <a:blip r:embed="rId3"/>
          <a:stretch>
            <a:fillRect/>
          </a:stretch>
        </p:blipFill>
        <p:spPr>
          <a:xfrm>
            <a:off x="1975862" y="2954420"/>
            <a:ext cx="8240275" cy="2962688"/>
          </a:xfrm>
          <a:prstGeom prst="rect">
            <a:avLst/>
          </a:prstGeom>
        </p:spPr>
      </p:pic>
    </p:spTree>
    <p:extLst>
      <p:ext uri="{BB962C8B-B14F-4D97-AF65-F5344CB8AC3E}">
        <p14:creationId xmlns:p14="http://schemas.microsoft.com/office/powerpoint/2010/main" val="36010508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781</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Cambria</vt:lpstr>
      <vt:lpstr>Tema di Office</vt:lpstr>
      <vt:lpstr>Presentazione standard di PowerPoint</vt:lpstr>
      <vt:lpstr>GERD</vt:lpstr>
      <vt:lpstr>Presentazione standard di PowerPoint</vt:lpstr>
      <vt:lpstr>OBESITY</vt:lpstr>
      <vt:lpstr>Presentazione standard di PowerPoint</vt:lpstr>
      <vt:lpstr>Presentazione standard di PowerPoint</vt:lpstr>
      <vt:lpstr>Presentazione standard di PowerPoint</vt:lpstr>
      <vt:lpstr>Presentazione standard di PowerPoint</vt:lpstr>
      <vt:lpstr>GERD VS BARIATRIC SURGERY</vt:lpstr>
      <vt:lpstr>Presentazione standard di PowerPoint</vt:lpstr>
      <vt:lpstr>POSTSURGICAL COMPLICATIONS</vt:lpstr>
      <vt:lpstr>Presentazione standard di PowerPoint</vt:lpstr>
      <vt:lpstr>Presentazione standard di PowerPoint</vt:lpstr>
      <vt:lpstr>Literature comparison of sleeve gastrectomy and Roux-en-Y gastric bypass in terms of remission of gastroesophageal reflux symptoms and the use of acid suppression medications.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Civerra</dc:creator>
  <cp:lastModifiedBy>Civerra</cp:lastModifiedBy>
  <cp:revision>38</cp:revision>
  <dcterms:created xsi:type="dcterms:W3CDTF">2024-05-19T06:48:16Z</dcterms:created>
  <dcterms:modified xsi:type="dcterms:W3CDTF">2024-05-19T11:52:41Z</dcterms:modified>
</cp:coreProperties>
</file>